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57" r:id="rId3"/>
    <p:sldId id="264" r:id="rId4"/>
    <p:sldId id="332" r:id="rId5"/>
    <p:sldId id="261" r:id="rId6"/>
    <p:sldId id="338" r:id="rId7"/>
    <p:sldId id="256" r:id="rId8"/>
    <p:sldId id="343" r:id="rId9"/>
    <p:sldId id="382" r:id="rId10"/>
    <p:sldId id="361" r:id="rId11"/>
    <p:sldId id="383" r:id="rId12"/>
    <p:sldId id="461" r:id="rId13"/>
    <p:sldId id="392" r:id="rId14"/>
    <p:sldId id="390" r:id="rId15"/>
    <p:sldId id="384" r:id="rId16"/>
    <p:sldId id="344" r:id="rId17"/>
    <p:sldId id="342" r:id="rId18"/>
    <p:sldId id="345" r:id="rId19"/>
    <p:sldId id="334" r:id="rId20"/>
    <p:sldId id="346" r:id="rId21"/>
    <p:sldId id="336" r:id="rId22"/>
    <p:sldId id="330" r:id="rId23"/>
    <p:sldId id="340" r:id="rId24"/>
    <p:sldId id="341" r:id="rId25"/>
    <p:sldId id="259" r:id="rId26"/>
    <p:sldId id="325" r:id="rId27"/>
    <p:sldId id="462" r:id="rId28"/>
    <p:sldId id="33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E40D98-D994-40B3-884B-EA11CD37FDAF}" v="14" dt="2023-11-16T14:21:30.9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66" d="100"/>
          <a:sy n="66" d="100"/>
        </p:scale>
        <p:origin x="16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3.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37"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McFadyen" userId="30d01563e1c28f8c" providerId="LiveId" clId="{5FE40D98-D994-40B3-884B-EA11CD37FDAF}"/>
    <pc:docChg chg="addSld delSld modSld sldOrd">
      <pc:chgData name="Anne McFadyen" userId="30d01563e1c28f8c" providerId="LiveId" clId="{5FE40D98-D994-40B3-884B-EA11CD37FDAF}" dt="2023-11-16T14:21:30.936" v="24"/>
      <pc:docMkLst>
        <pc:docMk/>
      </pc:docMkLst>
      <pc:sldChg chg="addSp modSp mod">
        <pc:chgData name="Anne McFadyen" userId="30d01563e1c28f8c" providerId="LiveId" clId="{5FE40D98-D994-40B3-884B-EA11CD37FDAF}" dt="2023-11-16T13:43:58.476" v="20" actId="14100"/>
        <pc:sldMkLst>
          <pc:docMk/>
          <pc:sldMk cId="1273356904" sldId="259"/>
        </pc:sldMkLst>
        <pc:picChg chg="add mod">
          <ac:chgData name="Anne McFadyen" userId="30d01563e1c28f8c" providerId="LiveId" clId="{5FE40D98-D994-40B3-884B-EA11CD37FDAF}" dt="2023-11-16T13:42:00.917" v="11"/>
          <ac:picMkLst>
            <pc:docMk/>
            <pc:sldMk cId="1273356904" sldId="259"/>
            <ac:picMk id="2" creationId="{4C086F89-CF1D-6934-1E7D-37DB2C1ECE9F}"/>
          </ac:picMkLst>
        </pc:picChg>
        <pc:picChg chg="mod">
          <ac:chgData name="Anne McFadyen" userId="30d01563e1c28f8c" providerId="LiveId" clId="{5FE40D98-D994-40B3-884B-EA11CD37FDAF}" dt="2023-11-16T13:42:57.669" v="16" actId="1076"/>
          <ac:picMkLst>
            <pc:docMk/>
            <pc:sldMk cId="1273356904" sldId="259"/>
            <ac:picMk id="3" creationId="{2A7AC0CB-3472-B7F2-5BFE-794E35E3473D}"/>
          </ac:picMkLst>
        </pc:picChg>
        <pc:picChg chg="mod">
          <ac:chgData name="Anne McFadyen" userId="30d01563e1c28f8c" providerId="LiveId" clId="{5FE40D98-D994-40B3-884B-EA11CD37FDAF}" dt="2023-11-16T13:43:13.881" v="17" actId="1076"/>
          <ac:picMkLst>
            <pc:docMk/>
            <pc:sldMk cId="1273356904" sldId="259"/>
            <ac:picMk id="4" creationId="{58B97E21-A89A-E87E-E69E-FB26D31AAE50}"/>
          </ac:picMkLst>
        </pc:picChg>
        <pc:picChg chg="add mod">
          <ac:chgData name="Anne McFadyen" userId="30d01563e1c28f8c" providerId="LiveId" clId="{5FE40D98-D994-40B3-884B-EA11CD37FDAF}" dt="2023-11-16T13:42:19.233" v="12"/>
          <ac:picMkLst>
            <pc:docMk/>
            <pc:sldMk cId="1273356904" sldId="259"/>
            <ac:picMk id="5" creationId="{D85DB6E4-709E-E483-69E1-3910F95C95EB}"/>
          </ac:picMkLst>
        </pc:picChg>
        <pc:picChg chg="add mod">
          <ac:chgData name="Anne McFadyen" userId="30d01563e1c28f8c" providerId="LiveId" clId="{5FE40D98-D994-40B3-884B-EA11CD37FDAF}" dt="2023-11-16T13:43:58.476" v="20" actId="14100"/>
          <ac:picMkLst>
            <pc:docMk/>
            <pc:sldMk cId="1273356904" sldId="259"/>
            <ac:picMk id="7" creationId="{F28D3E45-541B-48ED-86DB-FCE1742E3DEE}"/>
          </ac:picMkLst>
        </pc:picChg>
        <pc:picChg chg="mod">
          <ac:chgData name="Anne McFadyen" userId="30d01563e1c28f8c" providerId="LiveId" clId="{5FE40D98-D994-40B3-884B-EA11CD37FDAF}" dt="2023-11-16T13:43:21.908" v="18" actId="1076"/>
          <ac:picMkLst>
            <pc:docMk/>
            <pc:sldMk cId="1273356904" sldId="259"/>
            <ac:picMk id="8" creationId="{336FF81B-A602-B63A-C10F-C6AFB32D3BAD}"/>
          </ac:picMkLst>
        </pc:picChg>
      </pc:sldChg>
      <pc:sldChg chg="add del">
        <pc:chgData name="Anne McFadyen" userId="30d01563e1c28f8c" providerId="LiveId" clId="{5FE40D98-D994-40B3-884B-EA11CD37FDAF}" dt="2023-11-16T13:39:17.557" v="7"/>
        <pc:sldMkLst>
          <pc:docMk/>
          <pc:sldMk cId="1528321134" sldId="261"/>
        </pc:sldMkLst>
      </pc:sldChg>
      <pc:sldChg chg="del ord">
        <pc:chgData name="Anne McFadyen" userId="30d01563e1c28f8c" providerId="LiveId" clId="{5FE40D98-D994-40B3-884B-EA11CD37FDAF}" dt="2023-11-16T13:55:19.442" v="22" actId="2696"/>
        <pc:sldMkLst>
          <pc:docMk/>
          <pc:sldMk cId="207994767" sldId="267"/>
        </pc:sldMkLst>
      </pc:sldChg>
      <pc:sldChg chg="modSp mod">
        <pc:chgData name="Anne McFadyen" userId="30d01563e1c28f8c" providerId="LiveId" clId="{5FE40D98-D994-40B3-884B-EA11CD37FDAF}" dt="2023-11-16T13:39:32.642" v="8" actId="113"/>
        <pc:sldMkLst>
          <pc:docMk/>
          <pc:sldMk cId="1464086539" sldId="338"/>
        </pc:sldMkLst>
        <pc:spChg chg="mod">
          <ac:chgData name="Anne McFadyen" userId="30d01563e1c28f8c" providerId="LiveId" clId="{5FE40D98-D994-40B3-884B-EA11CD37FDAF}" dt="2023-11-16T13:39:32.642" v="8" actId="113"/>
          <ac:spMkLst>
            <pc:docMk/>
            <pc:sldMk cId="1464086539" sldId="338"/>
            <ac:spMk id="9" creationId="{8B40B19D-B0B0-7992-6008-89C78499B1F9}"/>
          </ac:spMkLst>
        </pc:spChg>
      </pc:sldChg>
      <pc:sldChg chg="add">
        <pc:chgData name="Anne McFadyen" userId="30d01563e1c28f8c" providerId="LiveId" clId="{5FE40D98-D994-40B3-884B-EA11CD37FDAF}" dt="2023-11-16T13:36:53.233" v="1"/>
        <pc:sldMkLst>
          <pc:docMk/>
          <pc:sldMk cId="3369139590" sldId="361"/>
        </pc:sldMkLst>
      </pc:sldChg>
      <pc:sldChg chg="add">
        <pc:chgData name="Anne McFadyen" userId="30d01563e1c28f8c" providerId="LiveId" clId="{5FE40D98-D994-40B3-884B-EA11CD37FDAF}" dt="2023-11-16T13:36:29.555" v="0"/>
        <pc:sldMkLst>
          <pc:docMk/>
          <pc:sldMk cId="1353528730" sldId="382"/>
        </pc:sldMkLst>
      </pc:sldChg>
      <pc:sldChg chg="add">
        <pc:chgData name="Anne McFadyen" userId="30d01563e1c28f8c" providerId="LiveId" clId="{5FE40D98-D994-40B3-884B-EA11CD37FDAF}" dt="2023-11-16T13:37:17.959" v="2"/>
        <pc:sldMkLst>
          <pc:docMk/>
          <pc:sldMk cId="4007364352" sldId="383"/>
        </pc:sldMkLst>
      </pc:sldChg>
      <pc:sldChg chg="add">
        <pc:chgData name="Anne McFadyen" userId="30d01563e1c28f8c" providerId="LiveId" clId="{5FE40D98-D994-40B3-884B-EA11CD37FDAF}" dt="2023-11-16T14:21:30.936" v="24"/>
        <pc:sldMkLst>
          <pc:docMk/>
          <pc:sldMk cId="4017268534" sldId="384"/>
        </pc:sldMkLst>
      </pc:sldChg>
      <pc:sldChg chg="add">
        <pc:chgData name="Anne McFadyen" userId="30d01563e1c28f8c" providerId="LiveId" clId="{5FE40D98-D994-40B3-884B-EA11CD37FDAF}" dt="2023-11-16T14:20:54.909" v="23"/>
        <pc:sldMkLst>
          <pc:docMk/>
          <pc:sldMk cId="2532711351" sldId="390"/>
        </pc:sldMkLst>
      </pc:sldChg>
      <pc:sldChg chg="add">
        <pc:chgData name="Anne McFadyen" userId="30d01563e1c28f8c" providerId="LiveId" clId="{5FE40D98-D994-40B3-884B-EA11CD37FDAF}" dt="2023-11-16T13:38:02.963" v="4"/>
        <pc:sldMkLst>
          <pc:docMk/>
          <pc:sldMk cId="3989514116" sldId="392"/>
        </pc:sldMkLst>
      </pc:sldChg>
      <pc:sldChg chg="add">
        <pc:chgData name="Anne McFadyen" userId="30d01563e1c28f8c" providerId="LiveId" clId="{5FE40D98-D994-40B3-884B-EA11CD37FDAF}" dt="2023-11-16T13:37:39.866" v="3"/>
        <pc:sldMkLst>
          <pc:docMk/>
          <pc:sldMk cId="3740514350" sldId="461"/>
        </pc:sldMkLst>
      </pc:sldChg>
      <pc:sldChg chg="add">
        <pc:chgData name="Anne McFadyen" userId="30d01563e1c28f8c" providerId="LiveId" clId="{5FE40D98-D994-40B3-884B-EA11CD37FDAF}" dt="2023-11-16T13:54:57.437" v="21"/>
        <pc:sldMkLst>
          <pc:docMk/>
          <pc:sldMk cId="1470260304" sldId="462"/>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10.png"/></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5C6D9F-1E44-4047-8C8A-E0F74551F94C}" type="doc">
      <dgm:prSet loTypeId="urn:microsoft.com/office/officeart/2005/8/layout/radial6" loCatId="" qsTypeId="urn:microsoft.com/office/officeart/2005/8/quickstyle/simple1" qsCatId="simple" csTypeId="urn:microsoft.com/office/officeart/2005/8/colors/colorful1" csCatId="colorful" phldr="1"/>
      <dgm:spPr/>
      <dgm:t>
        <a:bodyPr/>
        <a:lstStyle/>
        <a:p>
          <a:endParaRPr lang="en-GB"/>
        </a:p>
      </dgm:t>
    </dgm:pt>
    <dgm:pt modelId="{A5D79940-D463-F64F-9ACF-96E1A218430D}">
      <dgm:prSet phldrT="[Text]"/>
      <dgm:spPr>
        <a:blipFill rotWithShape="0">
          <a:blip xmlns:r="http://schemas.openxmlformats.org/officeDocument/2006/relationships" r:embed="rId1"/>
          <a:stretch>
            <a:fillRect/>
          </a:stretch>
        </a:blipFill>
      </dgm:spPr>
      <dgm:t>
        <a:bodyPr/>
        <a:lstStyle/>
        <a:p>
          <a:endParaRPr lang="en-GB" dirty="0"/>
        </a:p>
      </dgm:t>
    </dgm:pt>
    <dgm:pt modelId="{128DC02C-6ABE-AC45-9A67-5352A9D79EAC}" type="parTrans" cxnId="{73156E4F-6E70-8C42-98FB-5ECF277A2552}">
      <dgm:prSet/>
      <dgm:spPr/>
      <dgm:t>
        <a:bodyPr/>
        <a:lstStyle/>
        <a:p>
          <a:endParaRPr lang="en-GB"/>
        </a:p>
      </dgm:t>
    </dgm:pt>
    <dgm:pt modelId="{46BF97A0-F8CA-7046-982D-A6DB60412EB8}" type="sibTrans" cxnId="{73156E4F-6E70-8C42-98FB-5ECF277A2552}">
      <dgm:prSet/>
      <dgm:spPr/>
      <dgm:t>
        <a:bodyPr/>
        <a:lstStyle/>
        <a:p>
          <a:endParaRPr lang="en-GB"/>
        </a:p>
      </dgm:t>
    </dgm:pt>
    <dgm:pt modelId="{68F46270-21A1-4D47-B3B1-AD39C6BE694E}">
      <dgm:prSet phldrT="[Text]" custT="1"/>
      <dgm:spPr/>
      <dgm:t>
        <a:bodyPr/>
        <a:lstStyle/>
        <a:p>
          <a:r>
            <a:rPr lang="en-GB" sz="1800" dirty="0"/>
            <a:t>SPECIALIST INFANT MENTAL HEALTH TEAMS</a:t>
          </a:r>
        </a:p>
      </dgm:t>
    </dgm:pt>
    <dgm:pt modelId="{4BF4765C-00C5-7548-A703-5400367725B7}" type="parTrans" cxnId="{D1AD7542-6032-7343-986D-360E1E6C4686}">
      <dgm:prSet/>
      <dgm:spPr/>
      <dgm:t>
        <a:bodyPr/>
        <a:lstStyle/>
        <a:p>
          <a:endParaRPr lang="en-GB"/>
        </a:p>
      </dgm:t>
    </dgm:pt>
    <dgm:pt modelId="{D510D6DE-F1BA-1F46-BE0F-AC97B2EB6110}" type="sibTrans" cxnId="{D1AD7542-6032-7343-986D-360E1E6C4686}">
      <dgm:prSet/>
      <dgm:spPr/>
      <dgm:t>
        <a:bodyPr/>
        <a:lstStyle/>
        <a:p>
          <a:endParaRPr lang="en-GB"/>
        </a:p>
      </dgm:t>
    </dgm:pt>
    <dgm:pt modelId="{3F43F9C2-66F7-7749-A785-F5919CE2C6BB}">
      <dgm:prSet phldrT="[Text]" custT="1"/>
      <dgm:spPr>
        <a:solidFill>
          <a:schemeClr val="accent1">
            <a:lumMod val="75000"/>
          </a:schemeClr>
        </a:solidFill>
      </dgm:spPr>
      <dgm:t>
        <a:bodyPr/>
        <a:lstStyle/>
        <a:p>
          <a:r>
            <a:rPr lang="en-GB" sz="2000" dirty="0"/>
            <a:t>THIRD SECTOR</a:t>
          </a:r>
        </a:p>
        <a:p>
          <a:r>
            <a:rPr lang="en-GB" sz="2000" dirty="0"/>
            <a:t>SERVICES</a:t>
          </a:r>
        </a:p>
      </dgm:t>
    </dgm:pt>
    <dgm:pt modelId="{2D89A1EC-5AC5-C749-AFA5-984A179A2287}" type="parTrans" cxnId="{BBD68CCF-99BB-2F4A-99A7-597880B3AB50}">
      <dgm:prSet/>
      <dgm:spPr/>
      <dgm:t>
        <a:bodyPr/>
        <a:lstStyle/>
        <a:p>
          <a:endParaRPr lang="en-GB"/>
        </a:p>
      </dgm:t>
    </dgm:pt>
    <dgm:pt modelId="{9D84FAF9-DEF5-294C-AC65-173406EEA2AE}" type="sibTrans" cxnId="{BBD68CCF-99BB-2F4A-99A7-597880B3AB50}">
      <dgm:prSet/>
      <dgm:spPr>
        <a:solidFill>
          <a:schemeClr val="accent1">
            <a:lumMod val="75000"/>
          </a:schemeClr>
        </a:solidFill>
      </dgm:spPr>
      <dgm:t>
        <a:bodyPr/>
        <a:lstStyle/>
        <a:p>
          <a:endParaRPr lang="en-GB"/>
        </a:p>
      </dgm:t>
    </dgm:pt>
    <dgm:pt modelId="{5C8F6260-C350-5D41-B641-5664F353EC34}">
      <dgm:prSet phldrT="[Text]"/>
      <dgm:spPr/>
      <dgm:t>
        <a:bodyPr/>
        <a:lstStyle/>
        <a:p>
          <a:r>
            <a:rPr lang="en-GB" dirty="0"/>
            <a:t>MATERNITY  &amp; NEONATAL PSYCHOLOGICAL INTERVENTION TEAMS</a:t>
          </a:r>
        </a:p>
      </dgm:t>
    </dgm:pt>
    <dgm:pt modelId="{A29B48F3-B601-1E4F-AD4A-3023246D058D}" type="parTrans" cxnId="{DEBDFD04-97D5-2A48-843B-FE5168CEC017}">
      <dgm:prSet/>
      <dgm:spPr/>
      <dgm:t>
        <a:bodyPr/>
        <a:lstStyle/>
        <a:p>
          <a:endParaRPr lang="en-GB"/>
        </a:p>
      </dgm:t>
    </dgm:pt>
    <dgm:pt modelId="{E4DAA808-3B44-9841-9AFF-BD19586AD919}" type="sibTrans" cxnId="{DEBDFD04-97D5-2A48-843B-FE5168CEC017}">
      <dgm:prSet/>
      <dgm:spPr/>
      <dgm:t>
        <a:bodyPr/>
        <a:lstStyle/>
        <a:p>
          <a:endParaRPr lang="en-GB"/>
        </a:p>
      </dgm:t>
    </dgm:pt>
    <dgm:pt modelId="{EDD470B2-5E54-6348-B0A4-536D051E0000}">
      <dgm:prSet phldrT="[Text]"/>
      <dgm:spPr/>
      <dgm:t>
        <a:bodyPr/>
        <a:lstStyle/>
        <a:p>
          <a:r>
            <a:rPr lang="en-GB" dirty="0"/>
            <a:t>PERINATAL</a:t>
          </a:r>
        </a:p>
        <a:p>
          <a:r>
            <a:rPr lang="en-GB" dirty="0"/>
            <a:t>MENTAL</a:t>
          </a:r>
        </a:p>
        <a:p>
          <a:r>
            <a:rPr lang="en-GB" dirty="0"/>
            <a:t> HEALTH</a:t>
          </a:r>
        </a:p>
        <a:p>
          <a:r>
            <a:rPr lang="en-GB" dirty="0"/>
            <a:t>TEAMS</a:t>
          </a:r>
        </a:p>
      </dgm:t>
    </dgm:pt>
    <dgm:pt modelId="{40A136BC-77FA-8D47-A969-A3124E61FB9E}" type="parTrans" cxnId="{4F1D6DE0-1D06-7B42-B7DC-78FD16427DBB}">
      <dgm:prSet/>
      <dgm:spPr/>
      <dgm:t>
        <a:bodyPr/>
        <a:lstStyle/>
        <a:p>
          <a:endParaRPr lang="en-GB"/>
        </a:p>
      </dgm:t>
    </dgm:pt>
    <dgm:pt modelId="{441E908C-5A44-2D4B-BD08-0DDDCF915F09}" type="sibTrans" cxnId="{4F1D6DE0-1D06-7B42-B7DC-78FD16427DBB}">
      <dgm:prSet/>
      <dgm:spPr/>
      <dgm:t>
        <a:bodyPr/>
        <a:lstStyle/>
        <a:p>
          <a:endParaRPr lang="en-GB"/>
        </a:p>
      </dgm:t>
    </dgm:pt>
    <dgm:pt modelId="{9AE557C3-56F7-6841-8B7D-15E70B3FDB0F}" type="pres">
      <dgm:prSet presAssocID="{665C6D9F-1E44-4047-8C8A-E0F74551F94C}" presName="Name0" presStyleCnt="0">
        <dgm:presLayoutVars>
          <dgm:chMax val="1"/>
          <dgm:dir/>
          <dgm:animLvl val="ctr"/>
          <dgm:resizeHandles val="exact"/>
        </dgm:presLayoutVars>
      </dgm:prSet>
      <dgm:spPr/>
    </dgm:pt>
    <dgm:pt modelId="{E809E5E0-F017-AC41-8DE1-CA7984406B5C}" type="pres">
      <dgm:prSet presAssocID="{A5D79940-D463-F64F-9ACF-96E1A218430D}" presName="centerShape" presStyleLbl="node0" presStyleIdx="0" presStyleCnt="1" custScaleX="50957" custScaleY="51147" custLinFactNeighborX="2412" custLinFactNeighborY="450"/>
      <dgm:spPr/>
    </dgm:pt>
    <dgm:pt modelId="{E693C371-8BB6-0D41-BC4B-656BCEA41DE6}" type="pres">
      <dgm:prSet presAssocID="{68F46270-21A1-4D47-B3B1-AD39C6BE694E}" presName="node" presStyleLbl="node1" presStyleIdx="0" presStyleCnt="4">
        <dgm:presLayoutVars>
          <dgm:bulletEnabled val="1"/>
        </dgm:presLayoutVars>
      </dgm:prSet>
      <dgm:spPr/>
    </dgm:pt>
    <dgm:pt modelId="{89DFFDC6-5FBA-BA4C-A00E-548EBDB90780}" type="pres">
      <dgm:prSet presAssocID="{68F46270-21A1-4D47-B3B1-AD39C6BE694E}" presName="dummy" presStyleCnt="0"/>
      <dgm:spPr/>
    </dgm:pt>
    <dgm:pt modelId="{0BACCD56-F89F-BF4C-89CB-28A2965EE52C}" type="pres">
      <dgm:prSet presAssocID="{D510D6DE-F1BA-1F46-BE0F-AC97B2EB6110}" presName="sibTrans" presStyleLbl="sibTrans2D1" presStyleIdx="0" presStyleCnt="4" custLinFactNeighborX="-751" custLinFactNeighborY="131"/>
      <dgm:spPr/>
    </dgm:pt>
    <dgm:pt modelId="{53A26BBE-4BA0-4848-8291-06A58BC27058}" type="pres">
      <dgm:prSet presAssocID="{3F43F9C2-66F7-7749-A785-F5919CE2C6BB}" presName="node" presStyleLbl="node1" presStyleIdx="1" presStyleCnt="4" custScaleX="133591" custScaleY="75798">
        <dgm:presLayoutVars>
          <dgm:bulletEnabled val="1"/>
        </dgm:presLayoutVars>
      </dgm:prSet>
      <dgm:spPr/>
    </dgm:pt>
    <dgm:pt modelId="{8FAA4C16-DE94-E446-B52A-FDCF1AB90D9E}" type="pres">
      <dgm:prSet presAssocID="{3F43F9C2-66F7-7749-A785-F5919CE2C6BB}" presName="dummy" presStyleCnt="0"/>
      <dgm:spPr/>
    </dgm:pt>
    <dgm:pt modelId="{D0364B6F-AC9F-7640-8FBE-BC69548E990E}" type="pres">
      <dgm:prSet presAssocID="{9D84FAF9-DEF5-294C-AC65-173406EEA2AE}" presName="sibTrans" presStyleLbl="sibTrans2D1" presStyleIdx="1" presStyleCnt="4"/>
      <dgm:spPr/>
    </dgm:pt>
    <dgm:pt modelId="{568BF6C0-E727-8546-8476-B4A31B367C34}" type="pres">
      <dgm:prSet presAssocID="{5C8F6260-C350-5D41-B641-5664F353EC34}" presName="node" presStyleLbl="node1" presStyleIdx="2" presStyleCnt="4">
        <dgm:presLayoutVars>
          <dgm:bulletEnabled val="1"/>
        </dgm:presLayoutVars>
      </dgm:prSet>
      <dgm:spPr/>
    </dgm:pt>
    <dgm:pt modelId="{93BB8654-C7AC-9C4C-9271-D738F0AE4BA3}" type="pres">
      <dgm:prSet presAssocID="{5C8F6260-C350-5D41-B641-5664F353EC34}" presName="dummy" presStyleCnt="0"/>
      <dgm:spPr/>
    </dgm:pt>
    <dgm:pt modelId="{ADF78A37-00A2-C643-A678-BDBBC3A5E6D9}" type="pres">
      <dgm:prSet presAssocID="{E4DAA808-3B44-9841-9AFF-BD19586AD919}" presName="sibTrans" presStyleLbl="sibTrans2D1" presStyleIdx="2" presStyleCnt="4"/>
      <dgm:spPr/>
    </dgm:pt>
    <dgm:pt modelId="{55BB9CE7-E2AB-814E-A27B-ED5B5C879F76}" type="pres">
      <dgm:prSet presAssocID="{EDD470B2-5E54-6348-B0A4-536D051E0000}" presName="node" presStyleLbl="node1" presStyleIdx="3" presStyleCnt="4">
        <dgm:presLayoutVars>
          <dgm:bulletEnabled val="1"/>
        </dgm:presLayoutVars>
      </dgm:prSet>
      <dgm:spPr/>
    </dgm:pt>
    <dgm:pt modelId="{19ECB334-198D-CA49-BE9F-F9627712E708}" type="pres">
      <dgm:prSet presAssocID="{EDD470B2-5E54-6348-B0A4-536D051E0000}" presName="dummy" presStyleCnt="0"/>
      <dgm:spPr/>
    </dgm:pt>
    <dgm:pt modelId="{A1DFF31E-5C65-2745-97D3-9FF3DB58B668}" type="pres">
      <dgm:prSet presAssocID="{441E908C-5A44-2D4B-BD08-0DDDCF915F09}" presName="sibTrans" presStyleLbl="sibTrans2D1" presStyleIdx="3" presStyleCnt="4"/>
      <dgm:spPr/>
    </dgm:pt>
  </dgm:ptLst>
  <dgm:cxnLst>
    <dgm:cxn modelId="{DEBDFD04-97D5-2A48-843B-FE5168CEC017}" srcId="{A5D79940-D463-F64F-9ACF-96E1A218430D}" destId="{5C8F6260-C350-5D41-B641-5664F353EC34}" srcOrd="2" destOrd="0" parTransId="{A29B48F3-B601-1E4F-AD4A-3023246D058D}" sibTransId="{E4DAA808-3B44-9841-9AFF-BD19586AD919}"/>
    <dgm:cxn modelId="{B70CD908-30D8-5145-A1AD-7B29E1774BBF}" type="presOf" srcId="{5C8F6260-C350-5D41-B641-5664F353EC34}" destId="{568BF6C0-E727-8546-8476-B4A31B367C34}" srcOrd="0" destOrd="0" presId="urn:microsoft.com/office/officeart/2005/8/layout/radial6"/>
    <dgm:cxn modelId="{871AC326-B686-DA4D-ABAD-A4C2949C2A49}" type="presOf" srcId="{665C6D9F-1E44-4047-8C8A-E0F74551F94C}" destId="{9AE557C3-56F7-6841-8B7D-15E70B3FDB0F}" srcOrd="0" destOrd="0" presId="urn:microsoft.com/office/officeart/2005/8/layout/radial6"/>
    <dgm:cxn modelId="{38A71C2E-439E-7845-B38A-0861D0F2DF49}" type="presOf" srcId="{A5D79940-D463-F64F-9ACF-96E1A218430D}" destId="{E809E5E0-F017-AC41-8DE1-CA7984406B5C}" srcOrd="0" destOrd="0" presId="urn:microsoft.com/office/officeart/2005/8/layout/radial6"/>
    <dgm:cxn modelId="{37972C41-ED92-9548-83A5-5CCFD82E2CEF}" type="presOf" srcId="{EDD470B2-5E54-6348-B0A4-536D051E0000}" destId="{55BB9CE7-E2AB-814E-A27B-ED5B5C879F76}" srcOrd="0" destOrd="0" presId="urn:microsoft.com/office/officeart/2005/8/layout/radial6"/>
    <dgm:cxn modelId="{D1AD7542-6032-7343-986D-360E1E6C4686}" srcId="{A5D79940-D463-F64F-9ACF-96E1A218430D}" destId="{68F46270-21A1-4D47-B3B1-AD39C6BE694E}" srcOrd="0" destOrd="0" parTransId="{4BF4765C-00C5-7548-A703-5400367725B7}" sibTransId="{D510D6DE-F1BA-1F46-BE0F-AC97B2EB6110}"/>
    <dgm:cxn modelId="{1C29634E-1679-404A-A767-497FDA577F6F}" type="presOf" srcId="{9D84FAF9-DEF5-294C-AC65-173406EEA2AE}" destId="{D0364B6F-AC9F-7640-8FBE-BC69548E990E}" srcOrd="0" destOrd="0" presId="urn:microsoft.com/office/officeart/2005/8/layout/radial6"/>
    <dgm:cxn modelId="{73156E4F-6E70-8C42-98FB-5ECF277A2552}" srcId="{665C6D9F-1E44-4047-8C8A-E0F74551F94C}" destId="{A5D79940-D463-F64F-9ACF-96E1A218430D}" srcOrd="0" destOrd="0" parTransId="{128DC02C-6ABE-AC45-9A67-5352A9D79EAC}" sibTransId="{46BF97A0-F8CA-7046-982D-A6DB60412EB8}"/>
    <dgm:cxn modelId="{7F89AE73-C17F-E44A-BF5F-311FDAC40F79}" type="presOf" srcId="{441E908C-5A44-2D4B-BD08-0DDDCF915F09}" destId="{A1DFF31E-5C65-2745-97D3-9FF3DB58B668}" srcOrd="0" destOrd="0" presId="urn:microsoft.com/office/officeart/2005/8/layout/radial6"/>
    <dgm:cxn modelId="{1F6963C0-6684-094F-A4FA-3237C5718584}" type="presOf" srcId="{D510D6DE-F1BA-1F46-BE0F-AC97B2EB6110}" destId="{0BACCD56-F89F-BF4C-89CB-28A2965EE52C}" srcOrd="0" destOrd="0" presId="urn:microsoft.com/office/officeart/2005/8/layout/radial6"/>
    <dgm:cxn modelId="{AFCAA2C3-45BA-774C-BC83-8B87960C0996}" type="presOf" srcId="{68F46270-21A1-4D47-B3B1-AD39C6BE694E}" destId="{E693C371-8BB6-0D41-BC4B-656BCEA41DE6}" srcOrd="0" destOrd="0" presId="urn:microsoft.com/office/officeart/2005/8/layout/radial6"/>
    <dgm:cxn modelId="{BBD68CCF-99BB-2F4A-99A7-597880B3AB50}" srcId="{A5D79940-D463-F64F-9ACF-96E1A218430D}" destId="{3F43F9C2-66F7-7749-A785-F5919CE2C6BB}" srcOrd="1" destOrd="0" parTransId="{2D89A1EC-5AC5-C749-AFA5-984A179A2287}" sibTransId="{9D84FAF9-DEF5-294C-AC65-173406EEA2AE}"/>
    <dgm:cxn modelId="{26692CD7-6A00-0847-9AEF-5D028A0FBFB8}" type="presOf" srcId="{E4DAA808-3B44-9841-9AFF-BD19586AD919}" destId="{ADF78A37-00A2-C643-A678-BDBBC3A5E6D9}" srcOrd="0" destOrd="0" presId="urn:microsoft.com/office/officeart/2005/8/layout/radial6"/>
    <dgm:cxn modelId="{4F1D6DE0-1D06-7B42-B7DC-78FD16427DBB}" srcId="{A5D79940-D463-F64F-9ACF-96E1A218430D}" destId="{EDD470B2-5E54-6348-B0A4-536D051E0000}" srcOrd="3" destOrd="0" parTransId="{40A136BC-77FA-8D47-A969-A3124E61FB9E}" sibTransId="{441E908C-5A44-2D4B-BD08-0DDDCF915F09}"/>
    <dgm:cxn modelId="{C55598F3-B3EA-954B-8679-79827A0AF5EB}" type="presOf" srcId="{3F43F9C2-66F7-7749-A785-F5919CE2C6BB}" destId="{53A26BBE-4BA0-4848-8291-06A58BC27058}" srcOrd="0" destOrd="0" presId="urn:microsoft.com/office/officeart/2005/8/layout/radial6"/>
    <dgm:cxn modelId="{9E31EBBB-FE94-E54E-AE37-020611C15D62}" type="presParOf" srcId="{9AE557C3-56F7-6841-8B7D-15E70B3FDB0F}" destId="{E809E5E0-F017-AC41-8DE1-CA7984406B5C}" srcOrd="0" destOrd="0" presId="urn:microsoft.com/office/officeart/2005/8/layout/radial6"/>
    <dgm:cxn modelId="{9EF72837-B8F2-5642-8259-E0E271458766}" type="presParOf" srcId="{9AE557C3-56F7-6841-8B7D-15E70B3FDB0F}" destId="{E693C371-8BB6-0D41-BC4B-656BCEA41DE6}" srcOrd="1" destOrd="0" presId="urn:microsoft.com/office/officeart/2005/8/layout/radial6"/>
    <dgm:cxn modelId="{903072B6-8695-A548-8DBB-068B0B932FAC}" type="presParOf" srcId="{9AE557C3-56F7-6841-8B7D-15E70B3FDB0F}" destId="{89DFFDC6-5FBA-BA4C-A00E-548EBDB90780}" srcOrd="2" destOrd="0" presId="urn:microsoft.com/office/officeart/2005/8/layout/radial6"/>
    <dgm:cxn modelId="{3A99B165-E6E1-F548-9209-E0A61D9EC372}" type="presParOf" srcId="{9AE557C3-56F7-6841-8B7D-15E70B3FDB0F}" destId="{0BACCD56-F89F-BF4C-89CB-28A2965EE52C}" srcOrd="3" destOrd="0" presId="urn:microsoft.com/office/officeart/2005/8/layout/radial6"/>
    <dgm:cxn modelId="{575F5CF5-587A-8D40-9991-E1B34DFA6702}" type="presParOf" srcId="{9AE557C3-56F7-6841-8B7D-15E70B3FDB0F}" destId="{53A26BBE-4BA0-4848-8291-06A58BC27058}" srcOrd="4" destOrd="0" presId="urn:microsoft.com/office/officeart/2005/8/layout/radial6"/>
    <dgm:cxn modelId="{23DE7847-C410-914C-8651-BE55E97590B4}" type="presParOf" srcId="{9AE557C3-56F7-6841-8B7D-15E70B3FDB0F}" destId="{8FAA4C16-DE94-E446-B52A-FDCF1AB90D9E}" srcOrd="5" destOrd="0" presId="urn:microsoft.com/office/officeart/2005/8/layout/radial6"/>
    <dgm:cxn modelId="{C751F9F4-A176-4A4C-8D5F-C5EF323C9FB8}" type="presParOf" srcId="{9AE557C3-56F7-6841-8B7D-15E70B3FDB0F}" destId="{D0364B6F-AC9F-7640-8FBE-BC69548E990E}" srcOrd="6" destOrd="0" presId="urn:microsoft.com/office/officeart/2005/8/layout/radial6"/>
    <dgm:cxn modelId="{9375FB11-DF51-A34C-B01D-8884AFF24694}" type="presParOf" srcId="{9AE557C3-56F7-6841-8B7D-15E70B3FDB0F}" destId="{568BF6C0-E727-8546-8476-B4A31B367C34}" srcOrd="7" destOrd="0" presId="urn:microsoft.com/office/officeart/2005/8/layout/radial6"/>
    <dgm:cxn modelId="{0B6B2A7F-F3EB-E648-A0A4-FCD1DC3336FD}" type="presParOf" srcId="{9AE557C3-56F7-6841-8B7D-15E70B3FDB0F}" destId="{93BB8654-C7AC-9C4C-9271-D738F0AE4BA3}" srcOrd="8" destOrd="0" presId="urn:microsoft.com/office/officeart/2005/8/layout/radial6"/>
    <dgm:cxn modelId="{35499C6B-456F-DB4E-A2A4-A2BE0A4BB01F}" type="presParOf" srcId="{9AE557C3-56F7-6841-8B7D-15E70B3FDB0F}" destId="{ADF78A37-00A2-C643-A678-BDBBC3A5E6D9}" srcOrd="9" destOrd="0" presId="urn:microsoft.com/office/officeart/2005/8/layout/radial6"/>
    <dgm:cxn modelId="{300D694B-7033-C04C-84DC-3830B0FF4C05}" type="presParOf" srcId="{9AE557C3-56F7-6841-8B7D-15E70B3FDB0F}" destId="{55BB9CE7-E2AB-814E-A27B-ED5B5C879F76}" srcOrd="10" destOrd="0" presId="urn:microsoft.com/office/officeart/2005/8/layout/radial6"/>
    <dgm:cxn modelId="{FB5DEB91-6B1D-CF45-AE4D-5EC9AFD5829B}" type="presParOf" srcId="{9AE557C3-56F7-6841-8B7D-15E70B3FDB0F}" destId="{19ECB334-198D-CA49-BE9F-F9627712E708}" srcOrd="11" destOrd="0" presId="urn:microsoft.com/office/officeart/2005/8/layout/radial6"/>
    <dgm:cxn modelId="{51DDDD25-04A2-134A-B59E-614B100DEA9A}" type="presParOf" srcId="{9AE557C3-56F7-6841-8B7D-15E70B3FDB0F}" destId="{A1DFF31E-5C65-2745-97D3-9FF3DB58B668}" srcOrd="12" destOrd="0" presId="urn:microsoft.com/office/officeart/2005/8/layout/radial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32C377-CA78-4F5D-A643-B0423D2ECAC7}"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GB"/>
        </a:p>
      </dgm:t>
    </dgm:pt>
    <dgm:pt modelId="{F14BB007-A9EB-438F-8B99-530AC7978A71}">
      <dgm:prSet phldrT="[Text]" custT="1"/>
      <dgm:spPr>
        <a:solidFill>
          <a:schemeClr val="bg2"/>
        </a:solidFill>
      </dgm:spPr>
      <dgm:t>
        <a:bodyPr/>
        <a:lstStyle/>
        <a:p>
          <a:r>
            <a:rPr lang="en-GB" sz="2000" b="1">
              <a:solidFill>
                <a:schemeClr val="tx2">
                  <a:lumMod val="50000"/>
                </a:schemeClr>
              </a:solidFill>
            </a:rPr>
            <a:t>Impact areas</a:t>
          </a:r>
        </a:p>
      </dgm:t>
    </dgm:pt>
    <dgm:pt modelId="{FA581867-F4D0-42F2-AC9B-AC0BFD5E8B57}" type="parTrans" cxnId="{59D95C2C-A91F-4517-B267-0AD7144AEEE3}">
      <dgm:prSet/>
      <dgm:spPr/>
      <dgm:t>
        <a:bodyPr/>
        <a:lstStyle/>
        <a:p>
          <a:endParaRPr lang="en-GB"/>
        </a:p>
      </dgm:t>
    </dgm:pt>
    <dgm:pt modelId="{6BABA3B5-B18C-4B9D-8CFD-71DF39CDA5F8}" type="sibTrans" cxnId="{59D95C2C-A91F-4517-B267-0AD7144AEEE3}">
      <dgm:prSet/>
      <dgm:spPr/>
      <dgm:t>
        <a:bodyPr/>
        <a:lstStyle/>
        <a:p>
          <a:endParaRPr lang="en-GB"/>
        </a:p>
      </dgm:t>
    </dgm:pt>
    <dgm:pt modelId="{4ACF943F-D9A9-4D2A-A5C9-FBD661B6329D}">
      <dgm:prSet phldrT="[Text]"/>
      <dgm:spPr>
        <a:solidFill>
          <a:srgbClr val="85D4C1"/>
        </a:solidFill>
      </dgm:spPr>
      <dgm:t>
        <a:bodyPr/>
        <a:lstStyle/>
        <a:p>
          <a:r>
            <a:rPr lang="en-GB" b="1" dirty="0">
              <a:solidFill>
                <a:schemeClr val="tx2"/>
              </a:solidFill>
            </a:rPr>
            <a:t>Create a culture, environment, economy and society that enhances early child development</a:t>
          </a:r>
          <a:endParaRPr lang="en-GB" dirty="0">
            <a:solidFill>
              <a:schemeClr val="tx2"/>
            </a:solidFill>
          </a:endParaRPr>
        </a:p>
      </dgm:t>
    </dgm:pt>
    <dgm:pt modelId="{D739F0E2-6E00-455B-8B53-19CF4D7CE15E}" type="parTrans" cxnId="{10A9264E-EA28-45FA-BEDC-3067D09B4768}">
      <dgm:prSet/>
      <dgm:spPr/>
      <dgm:t>
        <a:bodyPr/>
        <a:lstStyle/>
        <a:p>
          <a:endParaRPr lang="en-GB"/>
        </a:p>
      </dgm:t>
    </dgm:pt>
    <dgm:pt modelId="{A1C1F3DC-9FC8-47EB-ABFA-7CDF9F397DD4}" type="sibTrans" cxnId="{10A9264E-EA28-45FA-BEDC-3067D09B4768}">
      <dgm:prSet/>
      <dgm:spPr/>
      <dgm:t>
        <a:bodyPr/>
        <a:lstStyle/>
        <a:p>
          <a:endParaRPr lang="en-GB"/>
        </a:p>
      </dgm:t>
    </dgm:pt>
    <dgm:pt modelId="{3675341E-F1A8-4183-B53F-688A5429F6A9}">
      <dgm:prSet phldrT="[Text]"/>
      <dgm:spPr>
        <a:solidFill>
          <a:srgbClr val="687CAD"/>
        </a:solidFill>
      </dgm:spPr>
      <dgm:t>
        <a:bodyPr/>
        <a:lstStyle/>
        <a:p>
          <a:pPr>
            <a:buFont typeface="+mj-lt"/>
            <a:buNone/>
          </a:pPr>
          <a:r>
            <a:rPr lang="en-GB" b="1" dirty="0"/>
            <a:t>Support caregivers’ well-being &amp; capacity to provide nurturing care*</a:t>
          </a:r>
          <a:endParaRPr lang="en-GB" dirty="0"/>
        </a:p>
      </dgm:t>
    </dgm:pt>
    <dgm:pt modelId="{857FB8DD-72C6-4142-8628-FDD2FB854BFC}" type="parTrans" cxnId="{32209C81-DCC7-4153-B787-EBC79C5BCCAC}">
      <dgm:prSet/>
      <dgm:spPr/>
      <dgm:t>
        <a:bodyPr/>
        <a:lstStyle/>
        <a:p>
          <a:endParaRPr lang="en-GB"/>
        </a:p>
      </dgm:t>
    </dgm:pt>
    <dgm:pt modelId="{02974BBE-FE53-4CA1-9C9F-0E6E1A70A041}" type="sibTrans" cxnId="{32209C81-DCC7-4153-B787-EBC79C5BCCAC}">
      <dgm:prSet/>
      <dgm:spPr/>
      <dgm:t>
        <a:bodyPr/>
        <a:lstStyle/>
        <a:p>
          <a:endParaRPr lang="en-GB"/>
        </a:p>
      </dgm:t>
    </dgm:pt>
    <dgm:pt modelId="{10E84E6B-6A99-4BEE-8562-4D52E82F074F}">
      <dgm:prSet/>
      <dgm:spPr>
        <a:solidFill>
          <a:srgbClr val="9197A3"/>
        </a:solidFill>
      </dgm:spPr>
      <dgm:t>
        <a:bodyPr/>
        <a:lstStyle/>
        <a:p>
          <a:r>
            <a:rPr lang="en-GB" b="1" dirty="0"/>
            <a:t>Integrate policies and services, ensuring they are evidence based, family centred and responsive to need</a:t>
          </a:r>
          <a:endParaRPr lang="en-GB" dirty="0"/>
        </a:p>
      </dgm:t>
    </dgm:pt>
    <dgm:pt modelId="{B0E77AEC-21A5-450B-AC47-FA95B8EDE009}" type="parTrans" cxnId="{6BB7736F-78C0-414C-8CC2-0581229BBFE1}">
      <dgm:prSet/>
      <dgm:spPr/>
      <dgm:t>
        <a:bodyPr/>
        <a:lstStyle/>
        <a:p>
          <a:endParaRPr lang="en-GB"/>
        </a:p>
      </dgm:t>
    </dgm:pt>
    <dgm:pt modelId="{316760B5-E5AA-475B-B9D6-305E59184746}" type="sibTrans" cxnId="{6BB7736F-78C0-414C-8CC2-0581229BBFE1}">
      <dgm:prSet/>
      <dgm:spPr/>
      <dgm:t>
        <a:bodyPr/>
        <a:lstStyle/>
        <a:p>
          <a:endParaRPr lang="en-GB"/>
        </a:p>
      </dgm:t>
    </dgm:pt>
    <dgm:pt modelId="{C94F4770-D7D6-4ACC-9D4E-ABD19F160BC8}" type="pres">
      <dgm:prSet presAssocID="{7D32C377-CA78-4F5D-A643-B0423D2ECAC7}" presName="layout" presStyleCnt="0">
        <dgm:presLayoutVars>
          <dgm:chMax/>
          <dgm:chPref/>
          <dgm:dir/>
          <dgm:animOne val="branch"/>
          <dgm:animLvl val="lvl"/>
          <dgm:resizeHandles/>
        </dgm:presLayoutVars>
      </dgm:prSet>
      <dgm:spPr/>
    </dgm:pt>
    <dgm:pt modelId="{1283CB9D-ED53-4BC5-A050-B9594A2E1F33}" type="pres">
      <dgm:prSet presAssocID="{F14BB007-A9EB-438F-8B99-530AC7978A71}" presName="root" presStyleCnt="0">
        <dgm:presLayoutVars>
          <dgm:chMax/>
          <dgm:chPref val="4"/>
        </dgm:presLayoutVars>
      </dgm:prSet>
      <dgm:spPr/>
    </dgm:pt>
    <dgm:pt modelId="{0424CEE4-BA9B-48DC-811A-C69E49127E2C}" type="pres">
      <dgm:prSet presAssocID="{F14BB007-A9EB-438F-8B99-530AC7978A71}" presName="rootComposite" presStyleCnt="0">
        <dgm:presLayoutVars/>
      </dgm:prSet>
      <dgm:spPr/>
    </dgm:pt>
    <dgm:pt modelId="{0D82CF90-1826-4FD3-91EB-75809277D511}" type="pres">
      <dgm:prSet presAssocID="{F14BB007-A9EB-438F-8B99-530AC7978A71}" presName="rootText" presStyleLbl="node0" presStyleIdx="0" presStyleCnt="1" custScaleY="22678" custLinFactNeighborY="4739">
        <dgm:presLayoutVars>
          <dgm:chMax/>
          <dgm:chPref val="4"/>
        </dgm:presLayoutVars>
      </dgm:prSet>
      <dgm:spPr/>
    </dgm:pt>
    <dgm:pt modelId="{3A0FBBE2-DC07-4554-AB00-C27F93DDCA77}" type="pres">
      <dgm:prSet presAssocID="{F14BB007-A9EB-438F-8B99-530AC7978A71}" presName="childShape" presStyleCnt="0">
        <dgm:presLayoutVars>
          <dgm:chMax val="0"/>
          <dgm:chPref val="0"/>
        </dgm:presLayoutVars>
      </dgm:prSet>
      <dgm:spPr/>
    </dgm:pt>
    <dgm:pt modelId="{0A7737A1-6FAA-42D1-B2FF-9064F37F543C}" type="pres">
      <dgm:prSet presAssocID="{3675341E-F1A8-4183-B53F-688A5429F6A9}" presName="childComposite" presStyleCnt="0">
        <dgm:presLayoutVars>
          <dgm:chMax val="0"/>
          <dgm:chPref val="0"/>
        </dgm:presLayoutVars>
      </dgm:prSet>
      <dgm:spPr/>
    </dgm:pt>
    <dgm:pt modelId="{949599AC-DD6C-4D9F-9636-2EF890A1D511}" type="pres">
      <dgm:prSet presAssocID="{3675341E-F1A8-4183-B53F-688A5429F6A9}" presName="Image" presStyleLbl="node1" presStyleIdx="0" presStyleCnt="3" custLinFactNeighborX="15264" custLinFactNeighborY="18922"/>
      <dgm:spPr>
        <a:blipFill rotWithShape="1">
          <a:blip xmlns:r="http://schemas.openxmlformats.org/officeDocument/2006/relationships" r:embed="rId1"/>
          <a:srcRect/>
          <a:stretch>
            <a:fillRect/>
          </a:stretch>
        </a:blipFill>
      </dgm:spPr>
    </dgm:pt>
    <dgm:pt modelId="{C82EF211-58DD-40E3-B9B3-FFBD92FDCF8F}" type="pres">
      <dgm:prSet presAssocID="{3675341E-F1A8-4183-B53F-688A5429F6A9}" presName="childText" presStyleLbl="lnNode1" presStyleIdx="0" presStyleCnt="3">
        <dgm:presLayoutVars>
          <dgm:chMax val="0"/>
          <dgm:chPref val="0"/>
          <dgm:bulletEnabled val="1"/>
        </dgm:presLayoutVars>
      </dgm:prSet>
      <dgm:spPr/>
    </dgm:pt>
    <dgm:pt modelId="{344E3248-16FF-4343-B206-9E87DCF9C53E}" type="pres">
      <dgm:prSet presAssocID="{4ACF943F-D9A9-4D2A-A5C9-FBD661B6329D}" presName="childComposite" presStyleCnt="0">
        <dgm:presLayoutVars>
          <dgm:chMax val="0"/>
          <dgm:chPref val="0"/>
        </dgm:presLayoutVars>
      </dgm:prSet>
      <dgm:spPr/>
    </dgm:pt>
    <dgm:pt modelId="{6A0CD65F-D512-4825-96EC-00DCA84258CB}" type="pres">
      <dgm:prSet presAssocID="{4ACF943F-D9A9-4D2A-A5C9-FBD661B6329D}" presName="Image" presStyleLbl="node1" presStyleIdx="1" presStyleCnt="3"/>
      <dgm:spPr>
        <a:blipFill rotWithShape="1">
          <a:blip xmlns:r="http://schemas.openxmlformats.org/officeDocument/2006/relationships" r:embed="rId2"/>
          <a:srcRect/>
          <a:stretch>
            <a:fillRect/>
          </a:stretch>
        </a:blipFill>
      </dgm:spPr>
    </dgm:pt>
    <dgm:pt modelId="{75A3E97B-BE8F-404C-82CA-215D63D7AA40}" type="pres">
      <dgm:prSet presAssocID="{4ACF943F-D9A9-4D2A-A5C9-FBD661B6329D}" presName="childText" presStyleLbl="lnNode1" presStyleIdx="1" presStyleCnt="3">
        <dgm:presLayoutVars>
          <dgm:chMax val="0"/>
          <dgm:chPref val="0"/>
          <dgm:bulletEnabled val="1"/>
        </dgm:presLayoutVars>
      </dgm:prSet>
      <dgm:spPr/>
    </dgm:pt>
    <dgm:pt modelId="{F7B8E838-0A78-41EE-89F2-912B17D0BCD1}" type="pres">
      <dgm:prSet presAssocID="{10E84E6B-6A99-4BEE-8562-4D52E82F074F}" presName="childComposite" presStyleCnt="0">
        <dgm:presLayoutVars>
          <dgm:chMax val="0"/>
          <dgm:chPref val="0"/>
        </dgm:presLayoutVars>
      </dgm:prSet>
      <dgm:spPr/>
    </dgm:pt>
    <dgm:pt modelId="{150E27E2-E946-40D3-B478-C2735CFA5D61}" type="pres">
      <dgm:prSet presAssocID="{10E84E6B-6A99-4BEE-8562-4D52E82F074F}" presName="Image" presStyleLbl="node1" presStyleIdx="2" presStyleCnt="3" custLinFactNeighborX="12694" custLinFactNeighborY="-22496"/>
      <dgm:spPr>
        <a:blipFill rotWithShape="1">
          <a:blip xmlns:r="http://schemas.openxmlformats.org/officeDocument/2006/relationships" r:embed="rId3"/>
          <a:srcRect/>
          <a:stretch>
            <a:fillRect/>
          </a:stretch>
        </a:blipFill>
      </dgm:spPr>
    </dgm:pt>
    <dgm:pt modelId="{71A59964-51C2-49FE-B7EC-734D7B3E2895}" type="pres">
      <dgm:prSet presAssocID="{10E84E6B-6A99-4BEE-8562-4D52E82F074F}" presName="childText" presStyleLbl="lnNode1" presStyleIdx="2" presStyleCnt="3">
        <dgm:presLayoutVars>
          <dgm:chMax val="0"/>
          <dgm:chPref val="0"/>
          <dgm:bulletEnabled val="1"/>
        </dgm:presLayoutVars>
      </dgm:prSet>
      <dgm:spPr/>
    </dgm:pt>
  </dgm:ptLst>
  <dgm:cxnLst>
    <dgm:cxn modelId="{E7ED0D20-E37F-4F4B-80B0-C21E8519D0F5}" type="presOf" srcId="{7D32C377-CA78-4F5D-A643-B0423D2ECAC7}" destId="{C94F4770-D7D6-4ACC-9D4E-ABD19F160BC8}" srcOrd="0" destOrd="0" presId="urn:microsoft.com/office/officeart/2008/layout/PictureAccentList"/>
    <dgm:cxn modelId="{59D95C2C-A91F-4517-B267-0AD7144AEEE3}" srcId="{7D32C377-CA78-4F5D-A643-B0423D2ECAC7}" destId="{F14BB007-A9EB-438F-8B99-530AC7978A71}" srcOrd="0" destOrd="0" parTransId="{FA581867-F4D0-42F2-AC9B-AC0BFD5E8B57}" sibTransId="{6BABA3B5-B18C-4B9D-8CFD-71DF39CDA5F8}"/>
    <dgm:cxn modelId="{6B19B138-3524-4EAA-8C57-44E7A497DA0E}" type="presOf" srcId="{10E84E6B-6A99-4BEE-8562-4D52E82F074F}" destId="{71A59964-51C2-49FE-B7EC-734D7B3E2895}" srcOrd="0" destOrd="0" presId="urn:microsoft.com/office/officeart/2008/layout/PictureAccentList"/>
    <dgm:cxn modelId="{16CF685D-6EF7-43AF-910A-E52552E3CEFB}" type="presOf" srcId="{4ACF943F-D9A9-4D2A-A5C9-FBD661B6329D}" destId="{75A3E97B-BE8F-404C-82CA-215D63D7AA40}" srcOrd="0" destOrd="0" presId="urn:microsoft.com/office/officeart/2008/layout/PictureAccentList"/>
    <dgm:cxn modelId="{10A9264E-EA28-45FA-BEDC-3067D09B4768}" srcId="{F14BB007-A9EB-438F-8B99-530AC7978A71}" destId="{4ACF943F-D9A9-4D2A-A5C9-FBD661B6329D}" srcOrd="1" destOrd="0" parTransId="{D739F0E2-6E00-455B-8B53-19CF4D7CE15E}" sibTransId="{A1C1F3DC-9FC8-47EB-ABFA-7CDF9F397DD4}"/>
    <dgm:cxn modelId="{6BB7736F-78C0-414C-8CC2-0581229BBFE1}" srcId="{F14BB007-A9EB-438F-8B99-530AC7978A71}" destId="{10E84E6B-6A99-4BEE-8562-4D52E82F074F}" srcOrd="2" destOrd="0" parTransId="{B0E77AEC-21A5-450B-AC47-FA95B8EDE009}" sibTransId="{316760B5-E5AA-475B-B9D6-305E59184746}"/>
    <dgm:cxn modelId="{0C348A7E-90F5-404A-9233-89CB1A065CCD}" type="presOf" srcId="{3675341E-F1A8-4183-B53F-688A5429F6A9}" destId="{C82EF211-58DD-40E3-B9B3-FFBD92FDCF8F}" srcOrd="0" destOrd="0" presId="urn:microsoft.com/office/officeart/2008/layout/PictureAccentList"/>
    <dgm:cxn modelId="{32209C81-DCC7-4153-B787-EBC79C5BCCAC}" srcId="{F14BB007-A9EB-438F-8B99-530AC7978A71}" destId="{3675341E-F1A8-4183-B53F-688A5429F6A9}" srcOrd="0" destOrd="0" parTransId="{857FB8DD-72C6-4142-8628-FDD2FB854BFC}" sibTransId="{02974BBE-FE53-4CA1-9C9F-0E6E1A70A041}"/>
    <dgm:cxn modelId="{5D6346D1-502E-4920-9352-C40AB2C0EE7E}" type="presOf" srcId="{F14BB007-A9EB-438F-8B99-530AC7978A71}" destId="{0D82CF90-1826-4FD3-91EB-75809277D511}" srcOrd="0" destOrd="0" presId="urn:microsoft.com/office/officeart/2008/layout/PictureAccentList"/>
    <dgm:cxn modelId="{6B4A3065-3D3E-4ADD-B1A0-1522DF100432}" type="presParOf" srcId="{C94F4770-D7D6-4ACC-9D4E-ABD19F160BC8}" destId="{1283CB9D-ED53-4BC5-A050-B9594A2E1F33}" srcOrd="0" destOrd="0" presId="urn:microsoft.com/office/officeart/2008/layout/PictureAccentList"/>
    <dgm:cxn modelId="{90187AB9-A549-40F5-BF75-4989BBA59801}" type="presParOf" srcId="{1283CB9D-ED53-4BC5-A050-B9594A2E1F33}" destId="{0424CEE4-BA9B-48DC-811A-C69E49127E2C}" srcOrd="0" destOrd="0" presId="urn:microsoft.com/office/officeart/2008/layout/PictureAccentList"/>
    <dgm:cxn modelId="{D83740A2-28D2-4BA4-BD30-F58F37D6826B}" type="presParOf" srcId="{0424CEE4-BA9B-48DC-811A-C69E49127E2C}" destId="{0D82CF90-1826-4FD3-91EB-75809277D511}" srcOrd="0" destOrd="0" presId="urn:microsoft.com/office/officeart/2008/layout/PictureAccentList"/>
    <dgm:cxn modelId="{FA29907D-D672-4E05-9A1A-EE634D3D8001}" type="presParOf" srcId="{1283CB9D-ED53-4BC5-A050-B9594A2E1F33}" destId="{3A0FBBE2-DC07-4554-AB00-C27F93DDCA77}" srcOrd="1" destOrd="0" presId="urn:microsoft.com/office/officeart/2008/layout/PictureAccentList"/>
    <dgm:cxn modelId="{B0795853-6C86-4EB7-8F14-7D7A9D80E7E1}" type="presParOf" srcId="{3A0FBBE2-DC07-4554-AB00-C27F93DDCA77}" destId="{0A7737A1-6FAA-42D1-B2FF-9064F37F543C}" srcOrd="0" destOrd="0" presId="urn:microsoft.com/office/officeart/2008/layout/PictureAccentList"/>
    <dgm:cxn modelId="{A73D7117-433D-4AAC-84EC-E593F497F8B1}" type="presParOf" srcId="{0A7737A1-6FAA-42D1-B2FF-9064F37F543C}" destId="{949599AC-DD6C-4D9F-9636-2EF890A1D511}" srcOrd="0" destOrd="0" presId="urn:microsoft.com/office/officeart/2008/layout/PictureAccentList"/>
    <dgm:cxn modelId="{8156F6C6-E974-47C0-9A6C-3E0868A7C03C}" type="presParOf" srcId="{0A7737A1-6FAA-42D1-B2FF-9064F37F543C}" destId="{C82EF211-58DD-40E3-B9B3-FFBD92FDCF8F}" srcOrd="1" destOrd="0" presId="urn:microsoft.com/office/officeart/2008/layout/PictureAccentList"/>
    <dgm:cxn modelId="{0FDDCAC8-64CF-4F35-8251-4BF7D0C92A70}" type="presParOf" srcId="{3A0FBBE2-DC07-4554-AB00-C27F93DDCA77}" destId="{344E3248-16FF-4343-B206-9E87DCF9C53E}" srcOrd="1" destOrd="0" presId="urn:microsoft.com/office/officeart/2008/layout/PictureAccentList"/>
    <dgm:cxn modelId="{B284543B-5E8A-4551-AECC-0D1CF1BCC26F}" type="presParOf" srcId="{344E3248-16FF-4343-B206-9E87DCF9C53E}" destId="{6A0CD65F-D512-4825-96EC-00DCA84258CB}" srcOrd="0" destOrd="0" presId="urn:microsoft.com/office/officeart/2008/layout/PictureAccentList"/>
    <dgm:cxn modelId="{8D619924-9D01-4868-A90C-F19CF9FF0C49}" type="presParOf" srcId="{344E3248-16FF-4343-B206-9E87DCF9C53E}" destId="{75A3E97B-BE8F-404C-82CA-215D63D7AA40}" srcOrd="1" destOrd="0" presId="urn:microsoft.com/office/officeart/2008/layout/PictureAccentList"/>
    <dgm:cxn modelId="{94178BE1-82C0-45E2-BFC3-3B0753D5834D}" type="presParOf" srcId="{3A0FBBE2-DC07-4554-AB00-C27F93DDCA77}" destId="{F7B8E838-0A78-41EE-89F2-912B17D0BCD1}" srcOrd="2" destOrd="0" presId="urn:microsoft.com/office/officeart/2008/layout/PictureAccentList"/>
    <dgm:cxn modelId="{7101BB46-5915-4172-9C8B-A73F905B8B1F}" type="presParOf" srcId="{F7B8E838-0A78-41EE-89F2-912B17D0BCD1}" destId="{150E27E2-E946-40D3-B478-C2735CFA5D61}" srcOrd="0" destOrd="0" presId="urn:microsoft.com/office/officeart/2008/layout/PictureAccentList"/>
    <dgm:cxn modelId="{D220DCFA-838E-44A0-A415-42A88132466F}" type="presParOf" srcId="{F7B8E838-0A78-41EE-89F2-912B17D0BCD1}" destId="{71A59964-51C2-49FE-B7EC-734D7B3E2895}"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FF31E-5C65-2745-97D3-9FF3DB58B668}">
      <dsp:nvSpPr>
        <dsp:cNvPr id="0" name=""/>
        <dsp:cNvSpPr/>
      </dsp:nvSpPr>
      <dsp:spPr>
        <a:xfrm>
          <a:off x="3315475" y="791254"/>
          <a:ext cx="5275490" cy="5275490"/>
        </a:xfrm>
        <a:prstGeom prst="blockArc">
          <a:avLst>
            <a:gd name="adj1" fmla="val 10800000"/>
            <a:gd name="adj2" fmla="val 16200000"/>
            <a:gd name="adj3" fmla="val 464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F78A37-00A2-C643-A678-BDBBC3A5E6D9}">
      <dsp:nvSpPr>
        <dsp:cNvPr id="0" name=""/>
        <dsp:cNvSpPr/>
      </dsp:nvSpPr>
      <dsp:spPr>
        <a:xfrm>
          <a:off x="3315475" y="791254"/>
          <a:ext cx="5275490" cy="5275490"/>
        </a:xfrm>
        <a:prstGeom prst="blockArc">
          <a:avLst>
            <a:gd name="adj1" fmla="val 5400000"/>
            <a:gd name="adj2" fmla="val 10800000"/>
            <a:gd name="adj3" fmla="val 464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364B6F-AC9F-7640-8FBE-BC69548E990E}">
      <dsp:nvSpPr>
        <dsp:cNvPr id="0" name=""/>
        <dsp:cNvSpPr/>
      </dsp:nvSpPr>
      <dsp:spPr>
        <a:xfrm>
          <a:off x="3315475" y="791254"/>
          <a:ext cx="5275490" cy="5275490"/>
        </a:xfrm>
        <a:prstGeom prst="blockArc">
          <a:avLst>
            <a:gd name="adj1" fmla="val 0"/>
            <a:gd name="adj2" fmla="val 5400000"/>
            <a:gd name="adj3" fmla="val 4641"/>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0BACCD56-F89F-BF4C-89CB-28A2965EE52C}">
      <dsp:nvSpPr>
        <dsp:cNvPr id="0" name=""/>
        <dsp:cNvSpPr/>
      </dsp:nvSpPr>
      <dsp:spPr>
        <a:xfrm>
          <a:off x="3275856" y="798165"/>
          <a:ext cx="5275490" cy="5275490"/>
        </a:xfrm>
        <a:prstGeom prst="blockArc">
          <a:avLst>
            <a:gd name="adj1" fmla="val 16200000"/>
            <a:gd name="adj2" fmla="val 0"/>
            <a:gd name="adj3" fmla="val 464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09E5E0-F017-AC41-8DE1-CA7984406B5C}">
      <dsp:nvSpPr>
        <dsp:cNvPr id="0" name=""/>
        <dsp:cNvSpPr/>
      </dsp:nvSpPr>
      <dsp:spPr>
        <a:xfrm>
          <a:off x="5458671" y="2831040"/>
          <a:ext cx="1237681" cy="1242296"/>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endParaRPr lang="en-GB" sz="5300" kern="1200" dirty="0"/>
        </a:p>
      </dsp:txBody>
      <dsp:txXfrm>
        <a:off x="5639925" y="3012970"/>
        <a:ext cx="875173" cy="878436"/>
      </dsp:txXfrm>
    </dsp:sp>
    <dsp:sp modelId="{E693C371-8BB6-0D41-BC4B-656BCEA41DE6}">
      <dsp:nvSpPr>
        <dsp:cNvPr id="0" name=""/>
        <dsp:cNvSpPr/>
      </dsp:nvSpPr>
      <dsp:spPr>
        <a:xfrm>
          <a:off x="5103114" y="2356"/>
          <a:ext cx="1700212" cy="170021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SPECIALIST INFANT MENTAL HEALTH TEAMS</a:t>
          </a:r>
        </a:p>
      </dsp:txBody>
      <dsp:txXfrm>
        <a:off x="5352104" y="251346"/>
        <a:ext cx="1202232" cy="1202232"/>
      </dsp:txXfrm>
    </dsp:sp>
    <dsp:sp modelId="{53A26BBE-4BA0-4848-8291-06A58BC27058}">
      <dsp:nvSpPr>
        <dsp:cNvPr id="0" name=""/>
        <dsp:cNvSpPr/>
      </dsp:nvSpPr>
      <dsp:spPr>
        <a:xfrm>
          <a:off x="7394092" y="2784636"/>
          <a:ext cx="2271330" cy="1288727"/>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THIRD SECTOR</a:t>
          </a:r>
        </a:p>
        <a:p>
          <a:pPr marL="0" lvl="0" indent="0" algn="ctr" defTabSz="889000">
            <a:lnSpc>
              <a:spcPct val="90000"/>
            </a:lnSpc>
            <a:spcBef>
              <a:spcPct val="0"/>
            </a:spcBef>
            <a:spcAft>
              <a:spcPct val="35000"/>
            </a:spcAft>
            <a:buNone/>
          </a:pPr>
          <a:r>
            <a:rPr lang="en-GB" sz="2000" kern="1200" dirty="0"/>
            <a:t>SERVICES</a:t>
          </a:r>
        </a:p>
      </dsp:txBody>
      <dsp:txXfrm>
        <a:off x="7726721" y="2973366"/>
        <a:ext cx="1606072" cy="911267"/>
      </dsp:txXfrm>
    </dsp:sp>
    <dsp:sp modelId="{568BF6C0-E727-8546-8476-B4A31B367C34}">
      <dsp:nvSpPr>
        <dsp:cNvPr id="0" name=""/>
        <dsp:cNvSpPr/>
      </dsp:nvSpPr>
      <dsp:spPr>
        <a:xfrm>
          <a:off x="5103114" y="5155431"/>
          <a:ext cx="1700212" cy="170021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MATERNITY  &amp; NEONATAL PSYCHOLOGICAL INTERVENTION TEAMS</a:t>
          </a:r>
        </a:p>
      </dsp:txBody>
      <dsp:txXfrm>
        <a:off x="5352104" y="5404421"/>
        <a:ext cx="1202232" cy="1202232"/>
      </dsp:txXfrm>
    </dsp:sp>
    <dsp:sp modelId="{55BB9CE7-E2AB-814E-A27B-ED5B5C879F76}">
      <dsp:nvSpPr>
        <dsp:cNvPr id="0" name=""/>
        <dsp:cNvSpPr/>
      </dsp:nvSpPr>
      <dsp:spPr>
        <a:xfrm>
          <a:off x="2526576" y="2578893"/>
          <a:ext cx="1700212" cy="170021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PERINATAL</a:t>
          </a:r>
        </a:p>
        <a:p>
          <a:pPr marL="0" lvl="0" indent="0" algn="ctr" defTabSz="577850">
            <a:lnSpc>
              <a:spcPct val="90000"/>
            </a:lnSpc>
            <a:spcBef>
              <a:spcPct val="0"/>
            </a:spcBef>
            <a:spcAft>
              <a:spcPct val="35000"/>
            </a:spcAft>
            <a:buNone/>
          </a:pPr>
          <a:r>
            <a:rPr lang="en-GB" sz="1300" kern="1200" dirty="0"/>
            <a:t>MENTAL</a:t>
          </a:r>
        </a:p>
        <a:p>
          <a:pPr marL="0" lvl="0" indent="0" algn="ctr" defTabSz="577850">
            <a:lnSpc>
              <a:spcPct val="90000"/>
            </a:lnSpc>
            <a:spcBef>
              <a:spcPct val="0"/>
            </a:spcBef>
            <a:spcAft>
              <a:spcPct val="35000"/>
            </a:spcAft>
            <a:buNone/>
          </a:pPr>
          <a:r>
            <a:rPr lang="en-GB" sz="1300" kern="1200" dirty="0"/>
            <a:t> HEALTH</a:t>
          </a:r>
        </a:p>
        <a:p>
          <a:pPr marL="0" lvl="0" indent="0" algn="ctr" defTabSz="577850">
            <a:lnSpc>
              <a:spcPct val="90000"/>
            </a:lnSpc>
            <a:spcBef>
              <a:spcPct val="0"/>
            </a:spcBef>
            <a:spcAft>
              <a:spcPct val="35000"/>
            </a:spcAft>
            <a:buNone/>
          </a:pPr>
          <a:r>
            <a:rPr lang="en-GB" sz="1300" kern="1200" dirty="0"/>
            <a:t>TEAMS</a:t>
          </a:r>
        </a:p>
      </dsp:txBody>
      <dsp:txXfrm>
        <a:off x="2775566" y="2827883"/>
        <a:ext cx="1202232" cy="12022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2CF90-1826-4FD3-91EB-75809277D511}">
      <dsp:nvSpPr>
        <dsp:cNvPr id="0" name=""/>
        <dsp:cNvSpPr/>
      </dsp:nvSpPr>
      <dsp:spPr>
        <a:xfrm>
          <a:off x="0" y="361153"/>
          <a:ext cx="4859257" cy="365635"/>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sz="2000" b="1" kern="1200">
              <a:solidFill>
                <a:schemeClr val="tx2">
                  <a:lumMod val="50000"/>
                </a:schemeClr>
              </a:solidFill>
            </a:rPr>
            <a:t>Impact areas</a:t>
          </a:r>
        </a:p>
      </dsp:txBody>
      <dsp:txXfrm>
        <a:off x="10709" y="371862"/>
        <a:ext cx="4837839" cy="344217"/>
      </dsp:txXfrm>
    </dsp:sp>
    <dsp:sp modelId="{949599AC-DD6C-4D9F-9636-2EF890A1D511}">
      <dsp:nvSpPr>
        <dsp:cNvPr id="0" name=""/>
        <dsp:cNvSpPr/>
      </dsp:nvSpPr>
      <dsp:spPr>
        <a:xfrm>
          <a:off x="246100" y="1245672"/>
          <a:ext cx="1612291" cy="1612291"/>
        </a:xfrm>
        <a:prstGeom prst="roundRect">
          <a:avLst>
            <a:gd name="adj" fmla="val 16670"/>
          </a:avLst>
        </a:prstGeom>
        <a:blipFill rotWithShape="1">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2EF211-58DD-40E3-B9B3-FFBD92FDCF8F}">
      <dsp:nvSpPr>
        <dsp:cNvPr id="0" name=""/>
        <dsp:cNvSpPr/>
      </dsp:nvSpPr>
      <dsp:spPr>
        <a:xfrm>
          <a:off x="1709028" y="940594"/>
          <a:ext cx="3150228" cy="1612291"/>
        </a:xfrm>
        <a:prstGeom prst="roundRect">
          <a:avLst>
            <a:gd name="adj" fmla="val 16670"/>
          </a:avLst>
        </a:prstGeom>
        <a:solidFill>
          <a:srgbClr val="687CA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Font typeface="+mj-lt"/>
            <a:buNone/>
          </a:pPr>
          <a:r>
            <a:rPr lang="en-GB" sz="1700" b="1" kern="1200" dirty="0"/>
            <a:t>Support caregivers’ well-being &amp; capacity to provide nurturing care*</a:t>
          </a:r>
          <a:endParaRPr lang="en-GB" sz="1700" kern="1200" dirty="0"/>
        </a:p>
      </dsp:txBody>
      <dsp:txXfrm>
        <a:off x="1787748" y="1019314"/>
        <a:ext cx="2992788" cy="1454851"/>
      </dsp:txXfrm>
    </dsp:sp>
    <dsp:sp modelId="{6A0CD65F-D512-4825-96EC-00DCA84258CB}">
      <dsp:nvSpPr>
        <dsp:cNvPr id="0" name=""/>
        <dsp:cNvSpPr/>
      </dsp:nvSpPr>
      <dsp:spPr>
        <a:xfrm>
          <a:off x="0" y="2746360"/>
          <a:ext cx="1612291" cy="1612291"/>
        </a:xfrm>
        <a:prstGeom prst="roundRect">
          <a:avLst>
            <a:gd name="adj" fmla="val 16670"/>
          </a:avLst>
        </a:prstGeom>
        <a:blipFill rotWithShape="1">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A3E97B-BE8F-404C-82CA-215D63D7AA40}">
      <dsp:nvSpPr>
        <dsp:cNvPr id="0" name=""/>
        <dsp:cNvSpPr/>
      </dsp:nvSpPr>
      <dsp:spPr>
        <a:xfrm>
          <a:off x="1709028" y="2746360"/>
          <a:ext cx="3150228" cy="1612291"/>
        </a:xfrm>
        <a:prstGeom prst="roundRect">
          <a:avLst>
            <a:gd name="adj" fmla="val 16670"/>
          </a:avLst>
        </a:prstGeom>
        <a:solidFill>
          <a:srgbClr val="85D4C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tx2"/>
              </a:solidFill>
            </a:rPr>
            <a:t>Create a culture, environment, economy and society that enhances early child development</a:t>
          </a:r>
          <a:endParaRPr lang="en-GB" sz="1700" kern="1200" dirty="0">
            <a:solidFill>
              <a:schemeClr val="tx2"/>
            </a:solidFill>
          </a:endParaRPr>
        </a:p>
      </dsp:txBody>
      <dsp:txXfrm>
        <a:off x="1787748" y="2825080"/>
        <a:ext cx="2992788" cy="1454851"/>
      </dsp:txXfrm>
    </dsp:sp>
    <dsp:sp modelId="{150E27E2-E946-40D3-B478-C2735CFA5D61}">
      <dsp:nvSpPr>
        <dsp:cNvPr id="0" name=""/>
        <dsp:cNvSpPr/>
      </dsp:nvSpPr>
      <dsp:spPr>
        <a:xfrm>
          <a:off x="204664" y="4189425"/>
          <a:ext cx="1612291" cy="1612291"/>
        </a:xfrm>
        <a:prstGeom prst="roundRect">
          <a:avLst>
            <a:gd name="adj" fmla="val 16670"/>
          </a:avLst>
        </a:prstGeom>
        <a:blipFill rotWithShape="1">
          <a:blip xmlns:r="http://schemas.openxmlformats.org/officeDocument/2006/relationships" r:embed="rId3"/>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A59964-51C2-49FE-B7EC-734D7B3E2895}">
      <dsp:nvSpPr>
        <dsp:cNvPr id="0" name=""/>
        <dsp:cNvSpPr/>
      </dsp:nvSpPr>
      <dsp:spPr>
        <a:xfrm>
          <a:off x="1709028" y="4552126"/>
          <a:ext cx="3150228" cy="1612291"/>
        </a:xfrm>
        <a:prstGeom prst="roundRect">
          <a:avLst>
            <a:gd name="adj" fmla="val 16670"/>
          </a:avLst>
        </a:prstGeom>
        <a:solidFill>
          <a:srgbClr val="9197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b="1" kern="1200" dirty="0"/>
            <a:t>Integrate policies and services, ensuring they are evidence based, family centred and responsive to need</a:t>
          </a:r>
          <a:endParaRPr lang="en-GB" sz="1700" kern="1200" dirty="0"/>
        </a:p>
      </dsp:txBody>
      <dsp:txXfrm>
        <a:off x="1787748" y="4630846"/>
        <a:ext cx="2992788" cy="145485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52B24-BEE9-416E-A3B9-E416C3E25F78}" type="datetimeFigureOut">
              <a:rPr lang="en-GB" smtClean="0"/>
              <a:t>16/11/2023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088697-FAA0-443C-846C-4643C6BE428C}" type="slidenum">
              <a:rPr lang="en-GB" smtClean="0"/>
              <a:t>‹#›</a:t>
            </a:fld>
            <a:endParaRPr lang="en-GB"/>
          </a:p>
        </p:txBody>
      </p:sp>
    </p:spTree>
    <p:extLst>
      <p:ext uri="{BB962C8B-B14F-4D97-AF65-F5344CB8AC3E}">
        <p14:creationId xmlns:p14="http://schemas.microsoft.com/office/powerpoint/2010/main" val="2267577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088697-FAA0-443C-846C-4643C6BE428C}" type="slidenum">
              <a:rPr lang="en-GB" smtClean="0"/>
              <a:t>5</a:t>
            </a:fld>
            <a:endParaRPr lang="en-GB"/>
          </a:p>
        </p:txBody>
      </p:sp>
    </p:spTree>
    <p:extLst>
      <p:ext uri="{BB962C8B-B14F-4D97-AF65-F5344CB8AC3E}">
        <p14:creationId xmlns:p14="http://schemas.microsoft.com/office/powerpoint/2010/main" val="3123125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088697-FAA0-443C-846C-4643C6BE428C}" type="slidenum">
              <a:rPr lang="en-GB" smtClean="0"/>
              <a:t>17</a:t>
            </a:fld>
            <a:endParaRPr lang="en-GB"/>
          </a:p>
        </p:txBody>
      </p:sp>
    </p:spTree>
    <p:extLst>
      <p:ext uri="{BB962C8B-B14F-4D97-AF65-F5344CB8AC3E}">
        <p14:creationId xmlns:p14="http://schemas.microsoft.com/office/powerpoint/2010/main" val="4270575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088697-FAA0-443C-846C-4643C6BE428C}" type="slidenum">
              <a:rPr lang="en-GB" smtClean="0"/>
              <a:t>19</a:t>
            </a:fld>
            <a:endParaRPr lang="en-GB"/>
          </a:p>
        </p:txBody>
      </p:sp>
    </p:spTree>
    <p:extLst>
      <p:ext uri="{BB962C8B-B14F-4D97-AF65-F5344CB8AC3E}">
        <p14:creationId xmlns:p14="http://schemas.microsoft.com/office/powerpoint/2010/main" val="3624451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088697-FAA0-443C-846C-4643C6BE428C}" type="slidenum">
              <a:rPr lang="en-GB" smtClean="0"/>
              <a:t>7</a:t>
            </a:fld>
            <a:endParaRPr lang="en-GB"/>
          </a:p>
        </p:txBody>
      </p:sp>
    </p:spTree>
    <p:extLst>
      <p:ext uri="{BB962C8B-B14F-4D97-AF65-F5344CB8AC3E}">
        <p14:creationId xmlns:p14="http://schemas.microsoft.com/office/powerpoint/2010/main" val="2554832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604387-7868-4669-BB57-C575B97B3A6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8365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Sans-Serif"/>
              <a:buNone/>
              <a:defRPr/>
            </a:pPr>
            <a:r>
              <a:rPr lang="en-GB" b="1" dirty="0"/>
              <a:t>GIRFEC</a:t>
            </a:r>
          </a:p>
          <a:p>
            <a:pPr marL="0" indent="0">
              <a:buFont typeface="Arial,Sans-Serif"/>
              <a:buNone/>
              <a:defRPr/>
            </a:pPr>
            <a:endParaRPr lang="en-GB" b="1" dirty="0"/>
          </a:p>
          <a:p>
            <a:pPr marL="0" indent="0">
              <a:buFont typeface="Arial,Sans-Serif"/>
              <a:buNone/>
              <a:defRPr/>
            </a:pPr>
            <a:r>
              <a:rPr lang="en-GB" b="1" dirty="0"/>
              <a:t>We see it mentioned across government policy and sitting at the top of </a:t>
            </a:r>
            <a:r>
              <a:rPr lang="en-GB" b="1" dirty="0" err="1"/>
              <a:t>micases</a:t>
            </a:r>
            <a:r>
              <a:rPr lang="en-GB" b="1" dirty="0"/>
              <a:t> and PQs. We’ll hear it mentioned by our stakeholders and possibly within our own communities in nurseries, health clinics and other settings.</a:t>
            </a:r>
          </a:p>
          <a:p>
            <a:pPr marL="0" indent="0">
              <a:buFont typeface="Arial,Sans-Serif"/>
              <a:buNone/>
              <a:defRPr/>
            </a:pPr>
            <a:endParaRPr lang="en-GB" b="1" dirty="0"/>
          </a:p>
          <a:p>
            <a:pPr marL="0" indent="0">
              <a:buFont typeface="Arial,Sans-Serif"/>
              <a:buNone/>
              <a:defRPr/>
            </a:pPr>
            <a:r>
              <a:rPr lang="en-GB" b="1" dirty="0"/>
              <a:t>But what is it and why is it important within and across our collective policy areas?  </a:t>
            </a:r>
          </a:p>
          <a:p>
            <a:pPr marL="0" indent="0">
              <a:buFont typeface="Arial,Sans-Serif"/>
              <a:buNone/>
              <a:defRPr/>
            </a:pP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0BC4F8-1731-4BF9-A323-693A8A21DD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6268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3"/>
            <a:ext cx="5438140" cy="4808679"/>
          </a:xfrm>
        </p:spPr>
        <p:txBody>
          <a:bodyPr/>
          <a:lstStyle/>
          <a:p>
            <a:pPr>
              <a:buFont typeface="Arial" panose="020B0604020202020204" pitchFamily="34" charset="0"/>
            </a:pPr>
            <a:r>
              <a:rPr lang="en-GB" b="1" dirty="0"/>
              <a:t>The GIRFEC National Practice model provides a common language and approach that supports </a:t>
            </a:r>
            <a:r>
              <a:rPr lang="en-GB" b="1" u="sng" dirty="0"/>
              <a:t>everyone</a:t>
            </a:r>
            <a:r>
              <a:rPr lang="en-GB" b="1" dirty="0"/>
              <a:t> working with children, young people and families; and families themselves, to think about wellbeing</a:t>
            </a:r>
            <a:r>
              <a:rPr lang="en-GB" b="1" u="sng" dirty="0"/>
              <a:t> in the same way </a:t>
            </a:r>
            <a:r>
              <a:rPr lang="en-GB" b="1" dirty="0"/>
              <a:t>and </a:t>
            </a:r>
            <a:r>
              <a:rPr lang="en-GB" b="1" u="sng" dirty="0"/>
              <a:t>tailor any help </a:t>
            </a:r>
            <a:r>
              <a:rPr lang="en-GB" b="1" dirty="0"/>
              <a:t>which suits the needs of individual children and young people.</a:t>
            </a:r>
          </a:p>
          <a:p>
            <a:pPr>
              <a:buFont typeface="Arial" panose="020B0604020202020204" pitchFamily="34" charset="0"/>
            </a:pPr>
            <a:endParaRPr lang="en-GB" dirty="0"/>
          </a:p>
          <a:p>
            <a:pPr fontAlgn="t"/>
            <a:r>
              <a:rPr lang="en-GB" b="1" dirty="0"/>
              <a:t>Two of the key components are the ‘wellbeing indicators’ and the ‘My World triangle’ which we’ll come on to look at now…</a:t>
            </a:r>
            <a:endParaRPr lang="en-GB" b="1"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0BC4F8-1731-4BF9-A323-693A8A21DD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4017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3"/>
            <a:ext cx="5438140" cy="4808679"/>
          </a:xfrm>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GB" b="1" dirty="0"/>
              <a:t>The GIRFEC wellbeing indicators of (…) are enshrined in legislation through the Children and Young People (Scotland) Act and practitioners in Scotland should consider, describe and discuss wellbeing holistically using these 8 terms. This common wellbeing ‘language’ in Scotland helps shape conversations with children and young people, and their families.</a:t>
            </a:r>
            <a:r>
              <a:rPr lang="en-US" b="1" dirty="0"/>
              <a:t>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1" dirty="0">
                <a:cs typeface="Calibri"/>
              </a:rPr>
              <a:t>You will hopefully recognise how your policy area, and those of your colleagues, are reflected within the indicators, in what you are trying to achieve.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1" dirty="0">
                <a:cs typeface="Calibri"/>
              </a:rPr>
              <a:t>This might include through activity directly related to children and young people, or through whole-family, whole-community or whole-service policy areas which will help promote a child or young person’s wellbeing.</a:t>
            </a:r>
            <a:endParaRPr lang="en-GB" b="1" dirty="0">
              <a:cs typeface="Calibri"/>
            </a:endParaRPr>
          </a:p>
          <a:p>
            <a:pPr marL="0" indent="0">
              <a:buFont typeface="Arial"/>
              <a:buNone/>
            </a:pPr>
            <a:endParaRPr lang="en-GB" kern="1200" dirty="0">
              <a:effectLst/>
            </a:endParaRPr>
          </a:p>
          <a:p>
            <a:pPr marL="0" indent="0">
              <a:buFont typeface="Arial"/>
              <a:buNone/>
            </a:pPr>
            <a:endParaRPr lang="en-GB" kern="1200"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0BC4F8-1731-4BF9-A323-693A8A21DD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3098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My World Triangle helps us think about the world around the baby, infant, child or young person (including their family, community and society), and also the strengths and pressures in that world as well as the support which might be needed. </a:t>
            </a:r>
          </a:p>
          <a:p>
            <a:endParaRPr lang="en-GB" dirty="0"/>
          </a:p>
          <a:p>
            <a:r>
              <a:rPr lang="en-GB" b="1" dirty="0"/>
              <a:t>This support could be considered through the lens of:</a:t>
            </a:r>
          </a:p>
          <a:p>
            <a:endParaRPr lang="en-GB" b="1" dirty="0"/>
          </a:p>
          <a:p>
            <a:r>
              <a:rPr lang="en-GB" b="1" dirty="0"/>
              <a:t>Individual drivers: including their early childhood (and later) development; and their personal physical and mental health </a:t>
            </a:r>
          </a:p>
          <a:p>
            <a:endParaRPr lang="en-GB" b="1" dirty="0"/>
          </a:p>
          <a:p>
            <a:r>
              <a:rPr lang="en-GB" b="1" dirty="0"/>
              <a:t>Family drivers such as: Family relations, family structure and family health, including wellbeing at the pre-birth stage  </a:t>
            </a:r>
          </a:p>
          <a:p>
            <a:endParaRPr lang="en-GB" b="1" dirty="0"/>
          </a:p>
          <a:p>
            <a:r>
              <a:rPr lang="en-GB" b="1" dirty="0"/>
              <a:t>Daily environment drivers such as: Professional support available, peer relationships, and pressures and expectations</a:t>
            </a:r>
          </a:p>
          <a:p>
            <a:endParaRPr lang="en-GB" b="1" dirty="0"/>
          </a:p>
          <a:p>
            <a:r>
              <a:rPr lang="en-GB" b="1" dirty="0"/>
              <a:t>Community drivers such as: their Participation in what is around them, their social networks, access to </a:t>
            </a:r>
            <a:r>
              <a:rPr lang="en-GB" b="1"/>
              <a:t>social support; and trust </a:t>
            </a:r>
            <a:r>
              <a:rPr lang="en-GB" b="1" dirty="0"/>
              <a:t>and safety</a:t>
            </a:r>
          </a:p>
          <a:p>
            <a:endParaRPr lang="en-GB" b="1" dirty="0"/>
          </a:p>
          <a:p>
            <a:r>
              <a:rPr lang="en-GB" b="1" dirty="0"/>
              <a:t>And structural drivers such as: Our policy decisions in government, the wider economy and labour market, child poverty, housing, inclusion and discrimination, their physical environment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0DEF74-BD50-41D4-9E2F-61A46EDC7A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165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556838-7627-44BF-BE73-55E9F03EF6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470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088697-FAA0-443C-846C-4643C6BE428C}" type="slidenum">
              <a:rPr lang="en-GB" smtClean="0"/>
              <a:t>15</a:t>
            </a:fld>
            <a:endParaRPr lang="en-GB"/>
          </a:p>
        </p:txBody>
      </p:sp>
    </p:spTree>
    <p:extLst>
      <p:ext uri="{BB962C8B-B14F-4D97-AF65-F5344CB8AC3E}">
        <p14:creationId xmlns:p14="http://schemas.microsoft.com/office/powerpoint/2010/main" val="1185447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350D3-E60F-BAE9-4C1B-443EBA2182E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AC5DF2BD-67F7-F8C7-F711-D336CFAA00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63ADEB9-55DA-60BD-34AF-EBF13FDE6082}"/>
              </a:ext>
            </a:extLst>
          </p:cNvPr>
          <p:cNvSpPr>
            <a:spLocks noGrp="1"/>
          </p:cNvSpPr>
          <p:nvPr>
            <p:ph type="dt" sz="half" idx="10"/>
          </p:nvPr>
        </p:nvSpPr>
        <p:spPr/>
        <p:txBody>
          <a:bodyPr/>
          <a:lstStyle/>
          <a:p>
            <a:fld id="{6D7AD78D-756B-4FBF-9CEA-57C472C17A45}" type="datetimeFigureOut">
              <a:rPr lang="en-GB" smtClean="0"/>
              <a:t>16/11/2023</a:t>
            </a:fld>
            <a:endParaRPr lang="en-GB"/>
          </a:p>
        </p:txBody>
      </p:sp>
      <p:sp>
        <p:nvSpPr>
          <p:cNvPr id="5" name="Footer Placeholder 4">
            <a:extLst>
              <a:ext uri="{FF2B5EF4-FFF2-40B4-BE49-F238E27FC236}">
                <a16:creationId xmlns:a16="http://schemas.microsoft.com/office/drawing/2014/main" id="{CD3E267C-EAAA-BBF6-0353-F9ED8DDB3E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B7CF82-F4B6-20C1-5E79-045B8ED5D08E}"/>
              </a:ext>
            </a:extLst>
          </p:cNvPr>
          <p:cNvSpPr>
            <a:spLocks noGrp="1"/>
          </p:cNvSpPr>
          <p:nvPr>
            <p:ph type="sldNum" sz="quarter" idx="12"/>
          </p:nvPr>
        </p:nvSpPr>
        <p:spPr/>
        <p:txBody>
          <a:bodyPr/>
          <a:lstStyle/>
          <a:p>
            <a:fld id="{522758B0-F941-49C2-9133-99C8F890D906}" type="slidenum">
              <a:rPr lang="en-GB" smtClean="0"/>
              <a:t>‹#›</a:t>
            </a:fld>
            <a:endParaRPr lang="en-GB"/>
          </a:p>
        </p:txBody>
      </p:sp>
    </p:spTree>
    <p:extLst>
      <p:ext uri="{BB962C8B-B14F-4D97-AF65-F5344CB8AC3E}">
        <p14:creationId xmlns:p14="http://schemas.microsoft.com/office/powerpoint/2010/main" val="937794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2F058-0042-BF2F-4778-4F71D2F1373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AB917A6-A9EE-8E8E-F395-FF759D0F8DC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6335AC5-306E-A852-C6D4-59B12ABC8D6E}"/>
              </a:ext>
            </a:extLst>
          </p:cNvPr>
          <p:cNvSpPr>
            <a:spLocks noGrp="1"/>
          </p:cNvSpPr>
          <p:nvPr>
            <p:ph type="dt" sz="half" idx="10"/>
          </p:nvPr>
        </p:nvSpPr>
        <p:spPr/>
        <p:txBody>
          <a:bodyPr/>
          <a:lstStyle/>
          <a:p>
            <a:fld id="{6D7AD78D-756B-4FBF-9CEA-57C472C17A45}" type="datetimeFigureOut">
              <a:rPr lang="en-GB" smtClean="0"/>
              <a:t>16/11/2023</a:t>
            </a:fld>
            <a:endParaRPr lang="en-GB"/>
          </a:p>
        </p:txBody>
      </p:sp>
      <p:sp>
        <p:nvSpPr>
          <p:cNvPr id="5" name="Footer Placeholder 4">
            <a:extLst>
              <a:ext uri="{FF2B5EF4-FFF2-40B4-BE49-F238E27FC236}">
                <a16:creationId xmlns:a16="http://schemas.microsoft.com/office/drawing/2014/main" id="{CE98DC72-782B-B7EB-0E7B-8F23775C13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3F42FF-2E76-C975-C5BE-336915C4F00F}"/>
              </a:ext>
            </a:extLst>
          </p:cNvPr>
          <p:cNvSpPr>
            <a:spLocks noGrp="1"/>
          </p:cNvSpPr>
          <p:nvPr>
            <p:ph type="sldNum" sz="quarter" idx="12"/>
          </p:nvPr>
        </p:nvSpPr>
        <p:spPr/>
        <p:txBody>
          <a:bodyPr/>
          <a:lstStyle/>
          <a:p>
            <a:fld id="{522758B0-F941-49C2-9133-99C8F890D906}" type="slidenum">
              <a:rPr lang="en-GB" smtClean="0"/>
              <a:t>‹#›</a:t>
            </a:fld>
            <a:endParaRPr lang="en-GB"/>
          </a:p>
        </p:txBody>
      </p:sp>
    </p:spTree>
    <p:extLst>
      <p:ext uri="{BB962C8B-B14F-4D97-AF65-F5344CB8AC3E}">
        <p14:creationId xmlns:p14="http://schemas.microsoft.com/office/powerpoint/2010/main" val="1856268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58BE85-B861-1754-6DBB-AD3FB43B02D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B6D9A01-2177-C4E8-A878-675E580540D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F1542ED-665A-23C3-BEF2-0C805F5FD46A}"/>
              </a:ext>
            </a:extLst>
          </p:cNvPr>
          <p:cNvSpPr>
            <a:spLocks noGrp="1"/>
          </p:cNvSpPr>
          <p:nvPr>
            <p:ph type="dt" sz="half" idx="10"/>
          </p:nvPr>
        </p:nvSpPr>
        <p:spPr/>
        <p:txBody>
          <a:bodyPr/>
          <a:lstStyle/>
          <a:p>
            <a:fld id="{6D7AD78D-756B-4FBF-9CEA-57C472C17A45}" type="datetimeFigureOut">
              <a:rPr lang="en-GB" smtClean="0"/>
              <a:t>16/11/2023</a:t>
            </a:fld>
            <a:endParaRPr lang="en-GB"/>
          </a:p>
        </p:txBody>
      </p:sp>
      <p:sp>
        <p:nvSpPr>
          <p:cNvPr id="5" name="Footer Placeholder 4">
            <a:extLst>
              <a:ext uri="{FF2B5EF4-FFF2-40B4-BE49-F238E27FC236}">
                <a16:creationId xmlns:a16="http://schemas.microsoft.com/office/drawing/2014/main" id="{288BDDAB-B2A0-9EC7-C757-5CCBF0ADDA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61C1C4-2252-D260-B2AD-6A18FBFDE11D}"/>
              </a:ext>
            </a:extLst>
          </p:cNvPr>
          <p:cNvSpPr>
            <a:spLocks noGrp="1"/>
          </p:cNvSpPr>
          <p:nvPr>
            <p:ph type="sldNum" sz="quarter" idx="12"/>
          </p:nvPr>
        </p:nvSpPr>
        <p:spPr/>
        <p:txBody>
          <a:bodyPr/>
          <a:lstStyle/>
          <a:p>
            <a:fld id="{522758B0-F941-49C2-9133-99C8F890D906}" type="slidenum">
              <a:rPr lang="en-GB" smtClean="0"/>
              <a:t>‹#›</a:t>
            </a:fld>
            <a:endParaRPr lang="en-GB"/>
          </a:p>
        </p:txBody>
      </p:sp>
    </p:spTree>
    <p:extLst>
      <p:ext uri="{BB962C8B-B14F-4D97-AF65-F5344CB8AC3E}">
        <p14:creationId xmlns:p14="http://schemas.microsoft.com/office/powerpoint/2010/main" val="2823367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2625" y="1439614"/>
            <a:ext cx="4443823" cy="3309294"/>
          </a:xfrm>
          <a:prstGeom prst="rect">
            <a:avLst/>
          </a:prstGeom>
        </p:spPr>
        <p:txBody>
          <a:bodyPr/>
          <a:lstStyle>
            <a:lvl1pPr algn="l">
              <a:defRPr sz="3200" b="1" i="0"/>
            </a:lvl1pPr>
          </a:lstStyle>
          <a:p>
            <a:r>
              <a:rPr lang="en-US"/>
              <a:t>Click to edit Master title style</a:t>
            </a:r>
          </a:p>
        </p:txBody>
      </p:sp>
    </p:spTree>
    <p:extLst>
      <p:ext uri="{BB962C8B-B14F-4D97-AF65-F5344CB8AC3E}">
        <p14:creationId xmlns:p14="http://schemas.microsoft.com/office/powerpoint/2010/main" val="1200534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0E9CDA2-415B-4262-838B-3A0771C58E5A}"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35E444-4F1A-41B7-97F8-3A8DB5540181}" type="slidenum">
              <a:rPr lang="en-GB" smtClean="0"/>
              <a:t>‹#›</a:t>
            </a:fld>
            <a:endParaRPr lang="en-GB"/>
          </a:p>
        </p:txBody>
      </p:sp>
    </p:spTree>
    <p:extLst>
      <p:ext uri="{BB962C8B-B14F-4D97-AF65-F5344CB8AC3E}">
        <p14:creationId xmlns:p14="http://schemas.microsoft.com/office/powerpoint/2010/main" val="2419973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E9CDA2-415B-4262-838B-3A0771C58E5A}"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35E444-4F1A-41B7-97F8-3A8DB5540181}" type="slidenum">
              <a:rPr lang="en-GB" smtClean="0"/>
              <a:t>‹#›</a:t>
            </a:fld>
            <a:endParaRPr lang="en-GB"/>
          </a:p>
        </p:txBody>
      </p:sp>
    </p:spTree>
    <p:extLst>
      <p:ext uri="{BB962C8B-B14F-4D97-AF65-F5344CB8AC3E}">
        <p14:creationId xmlns:p14="http://schemas.microsoft.com/office/powerpoint/2010/main" val="1439524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E9CDA2-415B-4262-838B-3A0771C58E5A}"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35E444-4F1A-41B7-97F8-3A8DB5540181}" type="slidenum">
              <a:rPr lang="en-GB" smtClean="0"/>
              <a:t>‹#›</a:t>
            </a:fld>
            <a:endParaRPr lang="en-GB"/>
          </a:p>
        </p:txBody>
      </p:sp>
    </p:spTree>
    <p:extLst>
      <p:ext uri="{BB962C8B-B14F-4D97-AF65-F5344CB8AC3E}">
        <p14:creationId xmlns:p14="http://schemas.microsoft.com/office/powerpoint/2010/main" val="3369797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0E9CDA2-415B-4262-838B-3A0771C58E5A}" type="datetimeFigureOut">
              <a:rPr lang="en-GB" smtClean="0"/>
              <a:t>16/11/2023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35E444-4F1A-41B7-97F8-3A8DB5540181}" type="slidenum">
              <a:rPr lang="en-GB" smtClean="0"/>
              <a:t>‹#›</a:t>
            </a:fld>
            <a:endParaRPr lang="en-GB"/>
          </a:p>
        </p:txBody>
      </p:sp>
    </p:spTree>
    <p:extLst>
      <p:ext uri="{BB962C8B-B14F-4D97-AF65-F5344CB8AC3E}">
        <p14:creationId xmlns:p14="http://schemas.microsoft.com/office/powerpoint/2010/main" val="225729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0E9CDA2-415B-4262-838B-3A0771C58E5A}" type="datetimeFigureOut">
              <a:rPr lang="en-GB" smtClean="0"/>
              <a:t>16/11/2023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B35E444-4F1A-41B7-97F8-3A8DB5540181}" type="slidenum">
              <a:rPr lang="en-GB" smtClean="0"/>
              <a:t>‹#›</a:t>
            </a:fld>
            <a:endParaRPr lang="en-GB"/>
          </a:p>
        </p:txBody>
      </p:sp>
    </p:spTree>
    <p:extLst>
      <p:ext uri="{BB962C8B-B14F-4D97-AF65-F5344CB8AC3E}">
        <p14:creationId xmlns:p14="http://schemas.microsoft.com/office/powerpoint/2010/main" val="550730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0E9CDA2-415B-4262-838B-3A0771C58E5A}" type="datetimeFigureOut">
              <a:rPr lang="en-GB" smtClean="0"/>
              <a:t>16/11/2023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B35E444-4F1A-41B7-97F8-3A8DB5540181}" type="slidenum">
              <a:rPr lang="en-GB" smtClean="0"/>
              <a:t>‹#›</a:t>
            </a:fld>
            <a:endParaRPr lang="en-GB"/>
          </a:p>
        </p:txBody>
      </p:sp>
    </p:spTree>
    <p:extLst>
      <p:ext uri="{BB962C8B-B14F-4D97-AF65-F5344CB8AC3E}">
        <p14:creationId xmlns:p14="http://schemas.microsoft.com/office/powerpoint/2010/main" val="2686259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E9CDA2-415B-4262-838B-3A0771C58E5A}" type="datetimeFigureOut">
              <a:rPr lang="en-GB" smtClean="0"/>
              <a:t>16/11/2023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B35E444-4F1A-41B7-97F8-3A8DB5540181}" type="slidenum">
              <a:rPr lang="en-GB" smtClean="0"/>
              <a:t>‹#›</a:t>
            </a:fld>
            <a:endParaRPr lang="en-GB"/>
          </a:p>
        </p:txBody>
      </p:sp>
    </p:spTree>
    <p:extLst>
      <p:ext uri="{BB962C8B-B14F-4D97-AF65-F5344CB8AC3E}">
        <p14:creationId xmlns:p14="http://schemas.microsoft.com/office/powerpoint/2010/main" val="366161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91902-6415-FD04-FA35-7CC11FF799F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1410094-CFAF-1B3A-56E3-C6E0CF8115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EAE9FDF-8E71-0B4D-000F-FE52E27C4DF8}"/>
              </a:ext>
            </a:extLst>
          </p:cNvPr>
          <p:cNvSpPr>
            <a:spLocks noGrp="1"/>
          </p:cNvSpPr>
          <p:nvPr>
            <p:ph type="dt" sz="half" idx="10"/>
          </p:nvPr>
        </p:nvSpPr>
        <p:spPr/>
        <p:txBody>
          <a:bodyPr/>
          <a:lstStyle/>
          <a:p>
            <a:fld id="{6D7AD78D-756B-4FBF-9CEA-57C472C17A45}" type="datetimeFigureOut">
              <a:rPr lang="en-GB" smtClean="0"/>
              <a:t>16/11/2023</a:t>
            </a:fld>
            <a:endParaRPr lang="en-GB"/>
          </a:p>
        </p:txBody>
      </p:sp>
      <p:sp>
        <p:nvSpPr>
          <p:cNvPr id="5" name="Footer Placeholder 4">
            <a:extLst>
              <a:ext uri="{FF2B5EF4-FFF2-40B4-BE49-F238E27FC236}">
                <a16:creationId xmlns:a16="http://schemas.microsoft.com/office/drawing/2014/main" id="{879C595F-43B7-DB31-A392-4C811405A1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EB6A26-1127-E5D8-C3D5-7E4F6B971114}"/>
              </a:ext>
            </a:extLst>
          </p:cNvPr>
          <p:cNvSpPr>
            <a:spLocks noGrp="1"/>
          </p:cNvSpPr>
          <p:nvPr>
            <p:ph type="sldNum" sz="quarter" idx="12"/>
          </p:nvPr>
        </p:nvSpPr>
        <p:spPr/>
        <p:txBody>
          <a:bodyPr/>
          <a:lstStyle/>
          <a:p>
            <a:fld id="{522758B0-F941-49C2-9133-99C8F890D906}" type="slidenum">
              <a:rPr lang="en-GB" smtClean="0"/>
              <a:t>‹#›</a:t>
            </a:fld>
            <a:endParaRPr lang="en-GB"/>
          </a:p>
        </p:txBody>
      </p:sp>
    </p:spTree>
    <p:extLst>
      <p:ext uri="{BB962C8B-B14F-4D97-AF65-F5344CB8AC3E}">
        <p14:creationId xmlns:p14="http://schemas.microsoft.com/office/powerpoint/2010/main" val="3464686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E9CDA2-415B-4262-838B-3A0771C58E5A}" type="datetimeFigureOut">
              <a:rPr lang="en-GB" smtClean="0"/>
              <a:t>16/11/2023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35E444-4F1A-41B7-97F8-3A8DB5540181}" type="slidenum">
              <a:rPr lang="en-GB" smtClean="0"/>
              <a:t>‹#›</a:t>
            </a:fld>
            <a:endParaRPr lang="en-GB"/>
          </a:p>
        </p:txBody>
      </p:sp>
    </p:spTree>
    <p:extLst>
      <p:ext uri="{BB962C8B-B14F-4D97-AF65-F5344CB8AC3E}">
        <p14:creationId xmlns:p14="http://schemas.microsoft.com/office/powerpoint/2010/main" val="3538825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E9CDA2-415B-4262-838B-3A0771C58E5A}" type="datetimeFigureOut">
              <a:rPr lang="en-GB" smtClean="0"/>
              <a:t>16/11/2023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35E444-4F1A-41B7-97F8-3A8DB5540181}" type="slidenum">
              <a:rPr lang="en-GB" smtClean="0"/>
              <a:t>‹#›</a:t>
            </a:fld>
            <a:endParaRPr lang="en-GB"/>
          </a:p>
        </p:txBody>
      </p:sp>
    </p:spTree>
    <p:extLst>
      <p:ext uri="{BB962C8B-B14F-4D97-AF65-F5344CB8AC3E}">
        <p14:creationId xmlns:p14="http://schemas.microsoft.com/office/powerpoint/2010/main" val="3602360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E9CDA2-415B-4262-838B-3A0771C58E5A}"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35E444-4F1A-41B7-97F8-3A8DB5540181}" type="slidenum">
              <a:rPr lang="en-GB" smtClean="0"/>
              <a:t>‹#›</a:t>
            </a:fld>
            <a:endParaRPr lang="en-GB"/>
          </a:p>
        </p:txBody>
      </p:sp>
    </p:spTree>
    <p:extLst>
      <p:ext uri="{BB962C8B-B14F-4D97-AF65-F5344CB8AC3E}">
        <p14:creationId xmlns:p14="http://schemas.microsoft.com/office/powerpoint/2010/main" val="42406978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E9CDA2-415B-4262-838B-3A0771C58E5A}"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35E444-4F1A-41B7-97F8-3A8DB5540181}" type="slidenum">
              <a:rPr lang="en-GB" smtClean="0"/>
              <a:t>‹#›</a:t>
            </a:fld>
            <a:endParaRPr lang="en-GB"/>
          </a:p>
        </p:txBody>
      </p:sp>
    </p:spTree>
    <p:extLst>
      <p:ext uri="{BB962C8B-B14F-4D97-AF65-F5344CB8AC3E}">
        <p14:creationId xmlns:p14="http://schemas.microsoft.com/office/powerpoint/2010/main" val="1637604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04777-691A-912E-BFD0-1C9E083D5D2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89027F6F-0B6F-6AE4-5967-3F082D69C9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F5B7592-55DE-AA54-04EA-C8B28C1162CE}"/>
              </a:ext>
            </a:extLst>
          </p:cNvPr>
          <p:cNvSpPr>
            <a:spLocks noGrp="1"/>
          </p:cNvSpPr>
          <p:nvPr>
            <p:ph type="dt" sz="half" idx="10"/>
          </p:nvPr>
        </p:nvSpPr>
        <p:spPr/>
        <p:txBody>
          <a:bodyPr/>
          <a:lstStyle/>
          <a:p>
            <a:fld id="{6D7AD78D-756B-4FBF-9CEA-57C472C17A45}" type="datetimeFigureOut">
              <a:rPr lang="en-GB" smtClean="0"/>
              <a:t>16/11/2023</a:t>
            </a:fld>
            <a:endParaRPr lang="en-GB"/>
          </a:p>
        </p:txBody>
      </p:sp>
      <p:sp>
        <p:nvSpPr>
          <p:cNvPr id="5" name="Footer Placeholder 4">
            <a:extLst>
              <a:ext uri="{FF2B5EF4-FFF2-40B4-BE49-F238E27FC236}">
                <a16:creationId xmlns:a16="http://schemas.microsoft.com/office/drawing/2014/main" id="{4901B7F0-E69F-CAC1-9FD4-5B8D3F56D6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5DC735-3B5C-BF7F-9629-8C3DDA2517CE}"/>
              </a:ext>
            </a:extLst>
          </p:cNvPr>
          <p:cNvSpPr>
            <a:spLocks noGrp="1"/>
          </p:cNvSpPr>
          <p:nvPr>
            <p:ph type="sldNum" sz="quarter" idx="12"/>
          </p:nvPr>
        </p:nvSpPr>
        <p:spPr/>
        <p:txBody>
          <a:bodyPr/>
          <a:lstStyle/>
          <a:p>
            <a:fld id="{522758B0-F941-49C2-9133-99C8F890D906}" type="slidenum">
              <a:rPr lang="en-GB" smtClean="0"/>
              <a:t>‹#›</a:t>
            </a:fld>
            <a:endParaRPr lang="en-GB"/>
          </a:p>
        </p:txBody>
      </p:sp>
    </p:spTree>
    <p:extLst>
      <p:ext uri="{BB962C8B-B14F-4D97-AF65-F5344CB8AC3E}">
        <p14:creationId xmlns:p14="http://schemas.microsoft.com/office/powerpoint/2010/main" val="985464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B76B0-5ED6-6775-A362-1D7AE2DF1D2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A01E111-E1B5-46EF-EC66-25A146727E5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9F4CF76-7A2F-317F-07CC-BD66DAE6A0F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43BEECB6-8135-8821-DE2A-A04B4460480E}"/>
              </a:ext>
            </a:extLst>
          </p:cNvPr>
          <p:cNvSpPr>
            <a:spLocks noGrp="1"/>
          </p:cNvSpPr>
          <p:nvPr>
            <p:ph type="dt" sz="half" idx="10"/>
          </p:nvPr>
        </p:nvSpPr>
        <p:spPr/>
        <p:txBody>
          <a:bodyPr/>
          <a:lstStyle/>
          <a:p>
            <a:fld id="{6D7AD78D-756B-4FBF-9CEA-57C472C17A45}" type="datetimeFigureOut">
              <a:rPr lang="en-GB" smtClean="0"/>
              <a:t>16/11/2023</a:t>
            </a:fld>
            <a:endParaRPr lang="en-GB"/>
          </a:p>
        </p:txBody>
      </p:sp>
      <p:sp>
        <p:nvSpPr>
          <p:cNvPr id="6" name="Footer Placeholder 5">
            <a:extLst>
              <a:ext uri="{FF2B5EF4-FFF2-40B4-BE49-F238E27FC236}">
                <a16:creationId xmlns:a16="http://schemas.microsoft.com/office/drawing/2014/main" id="{F7D200A3-4119-6742-778F-4C467A5A52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48912D-9567-D962-1682-4B120E7D42AE}"/>
              </a:ext>
            </a:extLst>
          </p:cNvPr>
          <p:cNvSpPr>
            <a:spLocks noGrp="1"/>
          </p:cNvSpPr>
          <p:nvPr>
            <p:ph type="sldNum" sz="quarter" idx="12"/>
          </p:nvPr>
        </p:nvSpPr>
        <p:spPr/>
        <p:txBody>
          <a:bodyPr/>
          <a:lstStyle/>
          <a:p>
            <a:fld id="{522758B0-F941-49C2-9133-99C8F890D906}" type="slidenum">
              <a:rPr lang="en-GB" smtClean="0"/>
              <a:t>‹#›</a:t>
            </a:fld>
            <a:endParaRPr lang="en-GB"/>
          </a:p>
        </p:txBody>
      </p:sp>
    </p:spTree>
    <p:extLst>
      <p:ext uri="{BB962C8B-B14F-4D97-AF65-F5344CB8AC3E}">
        <p14:creationId xmlns:p14="http://schemas.microsoft.com/office/powerpoint/2010/main" val="912878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BBCC9-52F7-90E9-DE64-F95D9A3B553A}"/>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7DDFD74-82D5-F3BC-A610-3DA803DCAC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ECC80E1-90AA-C395-FC1A-78ABF71E9F7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F25327E-8EA6-02DA-09C5-F18BAE9BAD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3153AE7-FEF9-F504-E696-C9E9427DAF5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A76029E-5381-EB1F-4768-35FA8A63D502}"/>
              </a:ext>
            </a:extLst>
          </p:cNvPr>
          <p:cNvSpPr>
            <a:spLocks noGrp="1"/>
          </p:cNvSpPr>
          <p:nvPr>
            <p:ph type="dt" sz="half" idx="10"/>
          </p:nvPr>
        </p:nvSpPr>
        <p:spPr/>
        <p:txBody>
          <a:bodyPr/>
          <a:lstStyle/>
          <a:p>
            <a:fld id="{6D7AD78D-756B-4FBF-9CEA-57C472C17A45}" type="datetimeFigureOut">
              <a:rPr lang="en-GB" smtClean="0"/>
              <a:t>16/11/2023</a:t>
            </a:fld>
            <a:endParaRPr lang="en-GB"/>
          </a:p>
        </p:txBody>
      </p:sp>
      <p:sp>
        <p:nvSpPr>
          <p:cNvPr id="8" name="Footer Placeholder 7">
            <a:extLst>
              <a:ext uri="{FF2B5EF4-FFF2-40B4-BE49-F238E27FC236}">
                <a16:creationId xmlns:a16="http://schemas.microsoft.com/office/drawing/2014/main" id="{86A51F07-0BD6-7AAC-BD4B-8B78BB62C2C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08ECED1-B34C-0549-A2F3-8ECA7F5D3E01}"/>
              </a:ext>
            </a:extLst>
          </p:cNvPr>
          <p:cNvSpPr>
            <a:spLocks noGrp="1"/>
          </p:cNvSpPr>
          <p:nvPr>
            <p:ph type="sldNum" sz="quarter" idx="12"/>
          </p:nvPr>
        </p:nvSpPr>
        <p:spPr/>
        <p:txBody>
          <a:bodyPr/>
          <a:lstStyle/>
          <a:p>
            <a:fld id="{522758B0-F941-49C2-9133-99C8F890D906}" type="slidenum">
              <a:rPr lang="en-GB" smtClean="0"/>
              <a:t>‹#›</a:t>
            </a:fld>
            <a:endParaRPr lang="en-GB"/>
          </a:p>
        </p:txBody>
      </p:sp>
    </p:spTree>
    <p:extLst>
      <p:ext uri="{BB962C8B-B14F-4D97-AF65-F5344CB8AC3E}">
        <p14:creationId xmlns:p14="http://schemas.microsoft.com/office/powerpoint/2010/main" val="1138582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7D5FA-5B0A-AD12-4F3C-12D58D6276F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0FBD6AD-D089-0AEC-402A-FEE383C53F15}"/>
              </a:ext>
            </a:extLst>
          </p:cNvPr>
          <p:cNvSpPr>
            <a:spLocks noGrp="1"/>
          </p:cNvSpPr>
          <p:nvPr>
            <p:ph type="dt" sz="half" idx="10"/>
          </p:nvPr>
        </p:nvSpPr>
        <p:spPr/>
        <p:txBody>
          <a:bodyPr/>
          <a:lstStyle/>
          <a:p>
            <a:fld id="{6D7AD78D-756B-4FBF-9CEA-57C472C17A45}" type="datetimeFigureOut">
              <a:rPr lang="en-GB" smtClean="0"/>
              <a:t>16/11/2023</a:t>
            </a:fld>
            <a:endParaRPr lang="en-GB"/>
          </a:p>
        </p:txBody>
      </p:sp>
      <p:sp>
        <p:nvSpPr>
          <p:cNvPr id="4" name="Footer Placeholder 3">
            <a:extLst>
              <a:ext uri="{FF2B5EF4-FFF2-40B4-BE49-F238E27FC236}">
                <a16:creationId xmlns:a16="http://schemas.microsoft.com/office/drawing/2014/main" id="{40D21BFB-4FB3-30D0-E256-90A5F43681F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166C015-3935-82D7-D5B0-585156315258}"/>
              </a:ext>
            </a:extLst>
          </p:cNvPr>
          <p:cNvSpPr>
            <a:spLocks noGrp="1"/>
          </p:cNvSpPr>
          <p:nvPr>
            <p:ph type="sldNum" sz="quarter" idx="12"/>
          </p:nvPr>
        </p:nvSpPr>
        <p:spPr/>
        <p:txBody>
          <a:bodyPr/>
          <a:lstStyle/>
          <a:p>
            <a:fld id="{522758B0-F941-49C2-9133-99C8F890D906}" type="slidenum">
              <a:rPr lang="en-GB" smtClean="0"/>
              <a:t>‹#›</a:t>
            </a:fld>
            <a:endParaRPr lang="en-GB"/>
          </a:p>
        </p:txBody>
      </p:sp>
    </p:spTree>
    <p:extLst>
      <p:ext uri="{BB962C8B-B14F-4D97-AF65-F5344CB8AC3E}">
        <p14:creationId xmlns:p14="http://schemas.microsoft.com/office/powerpoint/2010/main" val="1328170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2C8908-348F-3A01-E02C-7B86ABED0825}"/>
              </a:ext>
            </a:extLst>
          </p:cNvPr>
          <p:cNvSpPr>
            <a:spLocks noGrp="1"/>
          </p:cNvSpPr>
          <p:nvPr>
            <p:ph type="dt" sz="half" idx="10"/>
          </p:nvPr>
        </p:nvSpPr>
        <p:spPr/>
        <p:txBody>
          <a:bodyPr/>
          <a:lstStyle/>
          <a:p>
            <a:fld id="{6D7AD78D-756B-4FBF-9CEA-57C472C17A45}" type="datetimeFigureOut">
              <a:rPr lang="en-GB" smtClean="0"/>
              <a:t>16/11/2023</a:t>
            </a:fld>
            <a:endParaRPr lang="en-GB"/>
          </a:p>
        </p:txBody>
      </p:sp>
      <p:sp>
        <p:nvSpPr>
          <p:cNvPr id="3" name="Footer Placeholder 2">
            <a:extLst>
              <a:ext uri="{FF2B5EF4-FFF2-40B4-BE49-F238E27FC236}">
                <a16:creationId xmlns:a16="http://schemas.microsoft.com/office/drawing/2014/main" id="{B9EE9F4F-C525-1A1F-65B7-BC90592FFE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12FFCEE-0C5B-3E25-A021-18BC05C60958}"/>
              </a:ext>
            </a:extLst>
          </p:cNvPr>
          <p:cNvSpPr>
            <a:spLocks noGrp="1"/>
          </p:cNvSpPr>
          <p:nvPr>
            <p:ph type="sldNum" sz="quarter" idx="12"/>
          </p:nvPr>
        </p:nvSpPr>
        <p:spPr/>
        <p:txBody>
          <a:bodyPr/>
          <a:lstStyle/>
          <a:p>
            <a:fld id="{522758B0-F941-49C2-9133-99C8F890D906}" type="slidenum">
              <a:rPr lang="en-GB" smtClean="0"/>
              <a:t>‹#›</a:t>
            </a:fld>
            <a:endParaRPr lang="en-GB"/>
          </a:p>
        </p:txBody>
      </p:sp>
    </p:spTree>
    <p:extLst>
      <p:ext uri="{BB962C8B-B14F-4D97-AF65-F5344CB8AC3E}">
        <p14:creationId xmlns:p14="http://schemas.microsoft.com/office/powerpoint/2010/main" val="64278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1A7B-F4DD-4A52-EDD7-004656C39ED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5BC4EA97-92A4-9D32-DDA5-78A5E17AB0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7842F0E-A69E-C9BA-A3BC-671073C210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14CAC34-BCA6-711F-05CD-22E813CDD4C0}"/>
              </a:ext>
            </a:extLst>
          </p:cNvPr>
          <p:cNvSpPr>
            <a:spLocks noGrp="1"/>
          </p:cNvSpPr>
          <p:nvPr>
            <p:ph type="dt" sz="half" idx="10"/>
          </p:nvPr>
        </p:nvSpPr>
        <p:spPr/>
        <p:txBody>
          <a:bodyPr/>
          <a:lstStyle/>
          <a:p>
            <a:fld id="{6D7AD78D-756B-4FBF-9CEA-57C472C17A45}" type="datetimeFigureOut">
              <a:rPr lang="en-GB" smtClean="0"/>
              <a:t>16/11/2023</a:t>
            </a:fld>
            <a:endParaRPr lang="en-GB"/>
          </a:p>
        </p:txBody>
      </p:sp>
      <p:sp>
        <p:nvSpPr>
          <p:cNvPr id="6" name="Footer Placeholder 5">
            <a:extLst>
              <a:ext uri="{FF2B5EF4-FFF2-40B4-BE49-F238E27FC236}">
                <a16:creationId xmlns:a16="http://schemas.microsoft.com/office/drawing/2014/main" id="{50222E64-862D-2AFC-33CE-E056C3E29D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6CB8C5-DC3D-6A7B-B224-2858C8C6281C}"/>
              </a:ext>
            </a:extLst>
          </p:cNvPr>
          <p:cNvSpPr>
            <a:spLocks noGrp="1"/>
          </p:cNvSpPr>
          <p:nvPr>
            <p:ph type="sldNum" sz="quarter" idx="12"/>
          </p:nvPr>
        </p:nvSpPr>
        <p:spPr/>
        <p:txBody>
          <a:bodyPr/>
          <a:lstStyle/>
          <a:p>
            <a:fld id="{522758B0-F941-49C2-9133-99C8F890D906}" type="slidenum">
              <a:rPr lang="en-GB" smtClean="0"/>
              <a:t>‹#›</a:t>
            </a:fld>
            <a:endParaRPr lang="en-GB"/>
          </a:p>
        </p:txBody>
      </p:sp>
    </p:spTree>
    <p:extLst>
      <p:ext uri="{BB962C8B-B14F-4D97-AF65-F5344CB8AC3E}">
        <p14:creationId xmlns:p14="http://schemas.microsoft.com/office/powerpoint/2010/main" val="253473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2311-2D13-C3D8-96E5-C2084B25CC9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A90D3AB-5089-F01E-DD6D-E28742A63D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8C5D857-C027-6BEE-3B7F-B6569E1B8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94C19F4-3E1D-9349-2340-499E507DD735}"/>
              </a:ext>
            </a:extLst>
          </p:cNvPr>
          <p:cNvSpPr>
            <a:spLocks noGrp="1"/>
          </p:cNvSpPr>
          <p:nvPr>
            <p:ph type="dt" sz="half" idx="10"/>
          </p:nvPr>
        </p:nvSpPr>
        <p:spPr/>
        <p:txBody>
          <a:bodyPr/>
          <a:lstStyle/>
          <a:p>
            <a:fld id="{6D7AD78D-756B-4FBF-9CEA-57C472C17A45}" type="datetimeFigureOut">
              <a:rPr lang="en-GB" smtClean="0"/>
              <a:t>16/11/2023</a:t>
            </a:fld>
            <a:endParaRPr lang="en-GB"/>
          </a:p>
        </p:txBody>
      </p:sp>
      <p:sp>
        <p:nvSpPr>
          <p:cNvPr id="6" name="Footer Placeholder 5">
            <a:extLst>
              <a:ext uri="{FF2B5EF4-FFF2-40B4-BE49-F238E27FC236}">
                <a16:creationId xmlns:a16="http://schemas.microsoft.com/office/drawing/2014/main" id="{402B8A62-DE23-1A2A-DDE2-103AB15D86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6C5F74-861A-5236-F732-09534740F324}"/>
              </a:ext>
            </a:extLst>
          </p:cNvPr>
          <p:cNvSpPr>
            <a:spLocks noGrp="1"/>
          </p:cNvSpPr>
          <p:nvPr>
            <p:ph type="sldNum" sz="quarter" idx="12"/>
          </p:nvPr>
        </p:nvSpPr>
        <p:spPr/>
        <p:txBody>
          <a:bodyPr/>
          <a:lstStyle/>
          <a:p>
            <a:fld id="{522758B0-F941-49C2-9133-99C8F890D906}" type="slidenum">
              <a:rPr lang="en-GB" smtClean="0"/>
              <a:t>‹#›</a:t>
            </a:fld>
            <a:endParaRPr lang="en-GB"/>
          </a:p>
        </p:txBody>
      </p:sp>
    </p:spTree>
    <p:extLst>
      <p:ext uri="{BB962C8B-B14F-4D97-AF65-F5344CB8AC3E}">
        <p14:creationId xmlns:p14="http://schemas.microsoft.com/office/powerpoint/2010/main" val="2228229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F025EF-69B4-D9E0-5C63-753A554D8A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892869C9-9F93-8FB3-3A6A-81ADA05696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4281026-B912-A46A-8DCE-969CDA47CB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AD78D-756B-4FBF-9CEA-57C472C17A45}" type="datetimeFigureOut">
              <a:rPr lang="en-GB" smtClean="0"/>
              <a:t>16/11/2023</a:t>
            </a:fld>
            <a:endParaRPr lang="en-GB"/>
          </a:p>
        </p:txBody>
      </p:sp>
      <p:sp>
        <p:nvSpPr>
          <p:cNvPr id="5" name="Footer Placeholder 4">
            <a:extLst>
              <a:ext uri="{FF2B5EF4-FFF2-40B4-BE49-F238E27FC236}">
                <a16:creationId xmlns:a16="http://schemas.microsoft.com/office/drawing/2014/main" id="{BFC6B516-7CE4-EA85-5299-4E14C64CEF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3BF0A22-C750-2612-B873-646401DB4C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2758B0-F941-49C2-9133-99C8F890D906}" type="slidenum">
              <a:rPr lang="en-GB" smtClean="0"/>
              <a:t>‹#›</a:t>
            </a:fld>
            <a:endParaRPr lang="en-GB"/>
          </a:p>
        </p:txBody>
      </p:sp>
    </p:spTree>
    <p:extLst>
      <p:ext uri="{BB962C8B-B14F-4D97-AF65-F5344CB8AC3E}">
        <p14:creationId xmlns:p14="http://schemas.microsoft.com/office/powerpoint/2010/main" val="1678708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9CDA2-415B-4262-838B-3A0771C58E5A}" type="datetimeFigureOut">
              <a:rPr lang="en-GB" smtClean="0"/>
              <a:t>16/11/2023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35E444-4F1A-41B7-97F8-3A8DB5540181}" type="slidenum">
              <a:rPr lang="en-GB" smtClean="0"/>
              <a:t>‹#›</a:t>
            </a:fld>
            <a:endParaRPr lang="en-GB"/>
          </a:p>
        </p:txBody>
      </p:sp>
    </p:spTree>
    <p:extLst>
      <p:ext uri="{BB962C8B-B14F-4D97-AF65-F5344CB8AC3E}">
        <p14:creationId xmlns:p14="http://schemas.microsoft.com/office/powerpoint/2010/main" val="445003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anne.mcfadyen@gov.scot" TargetMode="Externa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4.JP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4.JP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4.JP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9.png"/><Relationship Id="rId7" Type="http://schemas.openxmlformats.org/officeDocument/2006/relationships/image" Target="../media/image2.jpe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4.JP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2.jpeg"/><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video" Target="https://www.youtube.com/embed/I6QRrnz7QkQ?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265CF-5817-B043-E82A-B66513C82EBC}"/>
              </a:ext>
            </a:extLst>
          </p:cNvPr>
          <p:cNvSpPr>
            <a:spLocks noGrp="1"/>
          </p:cNvSpPr>
          <p:nvPr>
            <p:ph type="ctrTitle"/>
          </p:nvPr>
        </p:nvSpPr>
        <p:spPr>
          <a:xfrm>
            <a:off x="962025" y="949258"/>
            <a:ext cx="10591800" cy="924561"/>
          </a:xfrm>
        </p:spPr>
        <p:txBody>
          <a:bodyPr>
            <a:normAutofit/>
          </a:bodyPr>
          <a:lstStyle/>
          <a:p>
            <a:r>
              <a:rPr lang="en-GB" sz="5400" b="1" dirty="0">
                <a:latin typeface="Arial" panose="020B0604020202020204" pitchFamily="34" charset="0"/>
                <a:cs typeface="Arial" panose="020B0604020202020204" pitchFamily="34" charset="0"/>
              </a:rPr>
              <a:t>The Voice of the Infant</a:t>
            </a:r>
          </a:p>
        </p:txBody>
      </p:sp>
      <p:sp>
        <p:nvSpPr>
          <p:cNvPr id="3" name="Subtitle 2">
            <a:extLst>
              <a:ext uri="{FF2B5EF4-FFF2-40B4-BE49-F238E27FC236}">
                <a16:creationId xmlns:a16="http://schemas.microsoft.com/office/drawing/2014/main" id="{251A36BB-7682-9A17-74A0-FB26819A0E81}"/>
              </a:ext>
            </a:extLst>
          </p:cNvPr>
          <p:cNvSpPr>
            <a:spLocks noGrp="1"/>
          </p:cNvSpPr>
          <p:nvPr>
            <p:ph type="subTitle" idx="1"/>
          </p:nvPr>
        </p:nvSpPr>
        <p:spPr>
          <a:xfrm>
            <a:off x="1264670" y="2648414"/>
            <a:ext cx="9772650" cy="1596421"/>
          </a:xfrm>
        </p:spPr>
        <p:txBody>
          <a:bodyPr>
            <a:normAutofit/>
          </a:bodyPr>
          <a:lstStyle/>
          <a:p>
            <a:pPr algn="l"/>
            <a:r>
              <a:rPr lang="en-GB" b="1" dirty="0">
                <a:solidFill>
                  <a:srgbClr val="44546A"/>
                </a:solidFill>
                <a:effectLst/>
                <a:latin typeface="Arial" panose="020B0604020202020204" pitchFamily="34" charset="0"/>
                <a:ea typeface="Calibri" panose="020F0502020204030204" pitchFamily="34" charset="0"/>
                <a:cs typeface="Arial" panose="020B0604020202020204" pitchFamily="34" charset="0"/>
              </a:rPr>
              <a:t>Anne McFadyen</a:t>
            </a:r>
            <a:br>
              <a:rPr lang="en-GB" dirty="0">
                <a:solidFill>
                  <a:srgbClr val="44546A"/>
                </a:solidFill>
                <a:effectLst/>
                <a:latin typeface="Arial" panose="020B0604020202020204" pitchFamily="34" charset="0"/>
                <a:ea typeface="Calibri" panose="020F0502020204030204" pitchFamily="34" charset="0"/>
                <a:cs typeface="Arial" panose="020B0604020202020204" pitchFamily="34" charset="0"/>
              </a:rPr>
            </a:br>
            <a:r>
              <a:rPr lang="en-GB" sz="2000" dirty="0">
                <a:solidFill>
                  <a:srgbClr val="44546A"/>
                </a:solidFill>
                <a:effectLst/>
                <a:latin typeface="Arial" panose="020B0604020202020204" pitchFamily="34" charset="0"/>
                <a:ea typeface="Calibri" panose="020F0502020204030204" pitchFamily="34" charset="0"/>
                <a:cs typeface="Arial" panose="020B0604020202020204" pitchFamily="34" charset="0"/>
              </a:rPr>
              <a:t>Infant Mental Health Clinical Advisor, Perinatal and Early Years Mental Health,</a:t>
            </a:r>
            <a:r>
              <a:rPr lang="en-GB" sz="2000" dirty="0">
                <a:solidFill>
                  <a:srgbClr val="44546A"/>
                </a:solidFill>
                <a:latin typeface="Arial" panose="020B0604020202020204" pitchFamily="34" charset="0"/>
                <a:ea typeface="Calibri" panose="020F0502020204030204" pitchFamily="34" charset="0"/>
                <a:cs typeface="Arial" panose="020B0604020202020204" pitchFamily="34" charset="0"/>
              </a:rPr>
              <a:t> </a:t>
            </a:r>
            <a:r>
              <a:rPr lang="en-GB" sz="2000" dirty="0">
                <a:solidFill>
                  <a:srgbClr val="44546A"/>
                </a:solidFill>
                <a:effectLst/>
                <a:latin typeface="Arial" panose="020B0604020202020204" pitchFamily="34" charset="0"/>
                <a:ea typeface="Calibri" panose="020F0502020204030204" pitchFamily="34" charset="0"/>
                <a:cs typeface="Arial" panose="020B0604020202020204" pitchFamily="34" charset="0"/>
              </a:rPr>
              <a:t>Scottish Government</a:t>
            </a:r>
            <a:br>
              <a:rPr lang="en-GB" dirty="0">
                <a:solidFill>
                  <a:srgbClr val="44546A"/>
                </a:solidFill>
                <a:effectLst/>
                <a:latin typeface="Arial" panose="020B0604020202020204" pitchFamily="34" charset="0"/>
                <a:ea typeface="Calibri" panose="020F0502020204030204" pitchFamily="34" charset="0"/>
                <a:cs typeface="Arial" panose="020B0604020202020204" pitchFamily="34" charset="0"/>
              </a:rPr>
            </a:br>
            <a:r>
              <a:rPr lang="en-GB" dirty="0" err="1">
                <a:solidFill>
                  <a:srgbClr val="44546A"/>
                </a:solidFill>
                <a:effectLst/>
                <a:latin typeface="Arial" panose="020B0604020202020204" pitchFamily="34" charset="0"/>
                <a:ea typeface="Calibri" panose="020F0502020204030204" pitchFamily="34" charset="0"/>
                <a:cs typeface="Arial" panose="020B0604020202020204" pitchFamily="34" charset="0"/>
                <a:hlinkClick r:id="rId2"/>
              </a:rPr>
              <a:t>anne.mcfadyen@gov.scot</a:t>
            </a:r>
            <a:endParaRPr lang="en-GB" dirty="0">
              <a:solidFill>
                <a:srgbClr val="44546A"/>
              </a:solidFill>
              <a:effectLst/>
              <a:latin typeface="Arial" panose="020B0604020202020204" pitchFamily="34" charset="0"/>
              <a:ea typeface="Calibri" panose="020F0502020204030204" pitchFamily="34" charset="0"/>
              <a:cs typeface="Arial" panose="020B0604020202020204" pitchFamily="34" charset="0"/>
            </a:endParaRPr>
          </a:p>
          <a:p>
            <a:pPr algn="l"/>
            <a:endParaRPr lang="en-GB" sz="2800" dirty="0">
              <a:solidFill>
                <a:srgbClr val="44546A"/>
              </a:solidFill>
              <a:latin typeface="Calibri" panose="020F0502020204030204" pitchFamily="34" charset="0"/>
              <a:ea typeface="Calibri" panose="020F0502020204030204" pitchFamily="34" charset="0"/>
            </a:endParaRPr>
          </a:p>
          <a:p>
            <a:pPr algn="l"/>
            <a:endParaRPr lang="en-GB" sz="2800" dirty="0">
              <a:solidFill>
                <a:srgbClr val="44546A"/>
              </a:solidFill>
              <a:effectLst/>
              <a:latin typeface="Calibri" panose="020F0502020204030204" pitchFamily="34" charset="0"/>
              <a:ea typeface="Calibri" panose="020F0502020204030204" pitchFamily="34" charset="0"/>
            </a:endParaRPr>
          </a:p>
          <a:p>
            <a:pPr algn="l"/>
            <a:endParaRPr lang="en-GB" sz="2800" dirty="0">
              <a:solidFill>
                <a:srgbClr val="44546A"/>
              </a:solidFill>
              <a:effectLst/>
              <a:latin typeface="Calibri" panose="020F0502020204030204" pitchFamily="34" charset="0"/>
              <a:ea typeface="Calibri" panose="020F0502020204030204" pitchFamily="34" charset="0"/>
            </a:endParaRPr>
          </a:p>
          <a:p>
            <a:pPr algn="l"/>
            <a:endParaRPr lang="en-GB" sz="2000" dirty="0">
              <a:effectLst/>
              <a:latin typeface="Calibri" panose="020F0502020204030204" pitchFamily="34" charset="0"/>
              <a:ea typeface="Calibri" panose="020F0502020204030204" pitchFamily="34" charset="0"/>
            </a:endParaRPr>
          </a:p>
          <a:p>
            <a:pPr algn="l"/>
            <a:endParaRPr lang="en-GB" sz="3600" dirty="0"/>
          </a:p>
        </p:txBody>
      </p:sp>
      <p:pic>
        <p:nvPicPr>
          <p:cNvPr id="4" name="Picture 3">
            <a:extLst>
              <a:ext uri="{FF2B5EF4-FFF2-40B4-BE49-F238E27FC236}">
                <a16:creationId xmlns:a16="http://schemas.microsoft.com/office/drawing/2014/main" id="{E74BD555-3254-0A2B-7972-E7D44D44F0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60"/>
            <a:ext cx="1239520" cy="1239520"/>
          </a:xfrm>
          <a:prstGeom prst="rect">
            <a:avLst/>
          </a:prstGeom>
        </p:spPr>
      </p:pic>
      <p:pic>
        <p:nvPicPr>
          <p:cNvPr id="5" name="Picture 4">
            <a:extLst>
              <a:ext uri="{FF2B5EF4-FFF2-40B4-BE49-F238E27FC236}">
                <a16:creationId xmlns:a16="http://schemas.microsoft.com/office/drawing/2014/main" id="{93FBCB3F-E66F-6EAC-173C-51DCD13784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1545" y="5652520"/>
            <a:ext cx="2231551" cy="1239520"/>
          </a:xfrm>
          <a:prstGeom prst="rect">
            <a:avLst/>
          </a:prstGeom>
        </p:spPr>
      </p:pic>
      <p:pic>
        <p:nvPicPr>
          <p:cNvPr id="6" name="Picture 5">
            <a:extLst>
              <a:ext uri="{FF2B5EF4-FFF2-40B4-BE49-F238E27FC236}">
                <a16:creationId xmlns:a16="http://schemas.microsoft.com/office/drawing/2014/main" id="{EF1B5590-4A2F-950B-FA49-E0B4DCBB86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3293" y="17463"/>
            <a:ext cx="3468707" cy="924560"/>
          </a:xfrm>
          <a:prstGeom prst="rect">
            <a:avLst/>
          </a:prstGeom>
        </p:spPr>
      </p:pic>
      <p:sp>
        <p:nvSpPr>
          <p:cNvPr id="9" name="TextBox 8">
            <a:extLst>
              <a:ext uri="{FF2B5EF4-FFF2-40B4-BE49-F238E27FC236}">
                <a16:creationId xmlns:a16="http://schemas.microsoft.com/office/drawing/2014/main" id="{902F5FE6-FC82-23F1-B245-AFB8FBD26894}"/>
              </a:ext>
            </a:extLst>
          </p:cNvPr>
          <p:cNvSpPr txBox="1"/>
          <p:nvPr/>
        </p:nvSpPr>
        <p:spPr>
          <a:xfrm>
            <a:off x="1239519" y="4394268"/>
            <a:ext cx="10314306" cy="1077218"/>
          </a:xfrm>
          <a:prstGeom prst="rect">
            <a:avLst/>
          </a:prstGeom>
          <a:noFill/>
        </p:spPr>
        <p:txBody>
          <a:bodyPr wrap="square" rtlCol="0">
            <a:spAutoFit/>
          </a:bodyPr>
          <a:lstStyle/>
          <a:p>
            <a:pPr algn="ctr">
              <a:spcAft>
                <a:spcPts val="0"/>
              </a:spcAft>
            </a:pPr>
            <a:r>
              <a:rPr lang="en-GB" sz="3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Parent Infant Foundation Network Day</a:t>
            </a:r>
            <a:endParaRPr lang="en-GB" sz="3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n-GB" sz="32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23</a:t>
            </a:r>
            <a:r>
              <a:rPr lang="en-GB" sz="3200" i="1" baseline="30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rd</a:t>
            </a:r>
            <a:r>
              <a:rPr lang="en-GB" sz="32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November 2023</a:t>
            </a:r>
            <a:endParaRPr lang="en-GB" sz="32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7" name="Picture 2">
            <a:extLst>
              <a:ext uri="{FF2B5EF4-FFF2-40B4-BE49-F238E27FC236}">
                <a16:creationId xmlns:a16="http://schemas.microsoft.com/office/drawing/2014/main" id="{D991AFC7-B7B6-353A-02B9-DB3616201A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403215"/>
            <a:ext cx="1434662" cy="1434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368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1488D4-6A36-59B6-C87B-EACCB7B69142}"/>
              </a:ext>
            </a:extLst>
          </p:cNvPr>
          <p:cNvPicPr>
            <a:picLocks noChangeAspect="1"/>
          </p:cNvPicPr>
          <p:nvPr/>
        </p:nvPicPr>
        <p:blipFill>
          <a:blip r:embed="rId3"/>
          <a:stretch>
            <a:fillRect/>
          </a:stretch>
        </p:blipFill>
        <p:spPr>
          <a:xfrm>
            <a:off x="351797" y="292974"/>
            <a:ext cx="10276229" cy="6372235"/>
          </a:xfrm>
          <a:prstGeom prst="rect">
            <a:avLst/>
          </a:prstGeom>
        </p:spPr>
      </p:pic>
      <p:sp>
        <p:nvSpPr>
          <p:cNvPr id="4" name="Rectangle 3"/>
          <p:cNvSpPr/>
          <p:nvPr/>
        </p:nvSpPr>
        <p:spPr>
          <a:xfrm>
            <a:off x="4976821" y="496477"/>
            <a:ext cx="184730" cy="646331"/>
          </a:xfrm>
          <a:prstGeom prst="rect">
            <a:avLst/>
          </a:prstGeom>
        </p:spPr>
        <p:txBody>
          <a:bodyPr wrap="non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a:ln>
                <a:noFill/>
              </a:ln>
              <a:solidFill>
                <a:srgbClr val="812A9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07364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42468" y="951664"/>
            <a:ext cx="3435135" cy="5632311"/>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S</a:t>
            </a:r>
            <a:r>
              <a:rPr kumimoji="0" lang="en-GB" sz="4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afe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H</a:t>
            </a:r>
            <a:r>
              <a:rPr kumimoji="0" lang="en-GB" sz="4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ealthy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A</a:t>
            </a:r>
            <a:r>
              <a:rPr kumimoji="0" lang="en-GB" sz="4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chieving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a:t>
            </a:r>
            <a:r>
              <a:rPr kumimoji="0" lang="en-GB"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urtured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A</a:t>
            </a:r>
            <a:r>
              <a:rPr kumimoji="0" lang="en-GB" sz="4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R</a:t>
            </a:r>
            <a:r>
              <a:rPr kumimoji="0" lang="en-GB" sz="4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espected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R</a:t>
            </a:r>
            <a:r>
              <a:rPr kumimoji="0" lang="en-GB" sz="4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esponsible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I</a:t>
            </a:r>
            <a:r>
              <a:rPr kumimoji="0" lang="en-GB" sz="4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ncluded</a:t>
            </a:r>
          </a:p>
        </p:txBody>
      </p:sp>
      <p:sp>
        <p:nvSpPr>
          <p:cNvPr id="4" name="Rectangle 3"/>
          <p:cNvSpPr/>
          <p:nvPr/>
        </p:nvSpPr>
        <p:spPr>
          <a:xfrm>
            <a:off x="4976821" y="496477"/>
            <a:ext cx="184730" cy="646331"/>
          </a:xfrm>
          <a:prstGeom prst="rect">
            <a:avLst/>
          </a:prstGeom>
        </p:spPr>
        <p:txBody>
          <a:bodyPr wrap="non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a:ln>
                <a:noFill/>
              </a:ln>
              <a:solidFill>
                <a:srgbClr val="812A9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a:extLst>
              <a:ext uri="{FF2B5EF4-FFF2-40B4-BE49-F238E27FC236}">
                <a16:creationId xmlns:a16="http://schemas.microsoft.com/office/drawing/2014/main" id="{1EBD797B-C8F0-20D9-679D-A8862D84BE95}"/>
              </a:ext>
            </a:extLst>
          </p:cNvPr>
          <p:cNvSpPr/>
          <p:nvPr/>
        </p:nvSpPr>
        <p:spPr>
          <a:xfrm>
            <a:off x="678336" y="305333"/>
            <a:ext cx="8102817" cy="646331"/>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7030A0"/>
                </a:solidFill>
                <a:effectLst/>
                <a:uLnTx/>
                <a:uFillTx/>
                <a:latin typeface="Calibri"/>
                <a:ea typeface="+mn-ea"/>
                <a:cs typeface="Calibri"/>
              </a:rPr>
              <a:t>Wellbeing indicators</a:t>
            </a:r>
          </a:p>
        </p:txBody>
      </p:sp>
      <p:pic>
        <p:nvPicPr>
          <p:cNvPr id="1026" name="Picture 2" descr="Wellbeing - Lacrosse Scotland">
            <a:extLst>
              <a:ext uri="{FF2B5EF4-FFF2-40B4-BE49-F238E27FC236}">
                <a16:creationId xmlns:a16="http://schemas.microsoft.com/office/drawing/2014/main" id="{E30FE990-BE9D-D7F8-380A-B6CF0EF35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532" y="1352408"/>
            <a:ext cx="5264265" cy="5231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514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9FFEBBF-57BE-FFF3-235D-A6D2520AE944}"/>
              </a:ext>
            </a:extLst>
          </p:cNvPr>
          <p:cNvPicPr>
            <a:picLocks noChangeAspect="1"/>
          </p:cNvPicPr>
          <p:nvPr/>
        </p:nvPicPr>
        <p:blipFill>
          <a:blip r:embed="rId3"/>
          <a:stretch>
            <a:fillRect/>
          </a:stretch>
        </p:blipFill>
        <p:spPr>
          <a:xfrm>
            <a:off x="207988" y="390937"/>
            <a:ext cx="10360077" cy="6220125"/>
          </a:xfrm>
          <a:prstGeom prst="rect">
            <a:avLst/>
          </a:prstGeom>
        </p:spPr>
      </p:pic>
    </p:spTree>
    <p:extLst>
      <p:ext uri="{BB962C8B-B14F-4D97-AF65-F5344CB8AC3E}">
        <p14:creationId xmlns:p14="http://schemas.microsoft.com/office/powerpoint/2010/main" val="3989514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0C1B5-E6D5-6837-3946-CB58CEA23DF5}"/>
              </a:ext>
            </a:extLst>
          </p:cNvPr>
          <p:cNvSpPr>
            <a:spLocks noGrp="1"/>
          </p:cNvSpPr>
          <p:nvPr>
            <p:ph type="title"/>
          </p:nvPr>
        </p:nvSpPr>
        <p:spPr>
          <a:xfrm>
            <a:off x="-1" y="949506"/>
            <a:ext cx="12087615" cy="1067186"/>
          </a:xfrm>
        </p:spPr>
        <p:txBody>
          <a:bodyPr>
            <a:normAutofit fontScale="90000"/>
          </a:bodyPr>
          <a:lstStyle/>
          <a:p>
            <a:r>
              <a:rPr lang="en-GB" sz="3600" b="1" dirty="0">
                <a:solidFill>
                  <a:schemeClr val="accent1"/>
                </a:solidFill>
                <a:latin typeface="+mn-lt"/>
              </a:rPr>
              <a:t>Vision: From before they are born, all babies and young children experience the nurturing care they need to develop to their full potential</a:t>
            </a:r>
            <a:endParaRPr lang="en-GB" dirty="0"/>
          </a:p>
        </p:txBody>
      </p:sp>
      <p:sp>
        <p:nvSpPr>
          <p:cNvPr id="3" name="Content Placeholder 2">
            <a:extLst>
              <a:ext uri="{FF2B5EF4-FFF2-40B4-BE49-F238E27FC236}">
                <a16:creationId xmlns:a16="http://schemas.microsoft.com/office/drawing/2014/main" id="{050EC1AC-4B7E-987F-B8BF-C6A05FBDD891}"/>
              </a:ext>
            </a:extLst>
          </p:cNvPr>
          <p:cNvSpPr>
            <a:spLocks noGrp="1"/>
          </p:cNvSpPr>
          <p:nvPr>
            <p:ph idx="1"/>
          </p:nvPr>
        </p:nvSpPr>
        <p:spPr>
          <a:xfrm>
            <a:off x="0" y="3601420"/>
            <a:ext cx="12192000" cy="4351338"/>
          </a:xfrm>
        </p:spPr>
        <p:txBody>
          <a:bodyPr/>
          <a:lstStyle/>
          <a:p>
            <a:pPr marL="0" indent="0">
              <a:buNone/>
            </a:pPr>
            <a:r>
              <a:rPr lang="en-GB" sz="3200" b="1" u="sng" dirty="0">
                <a:solidFill>
                  <a:schemeClr val="accent1"/>
                </a:solidFill>
              </a:rPr>
              <a:t>Primary drivers:</a:t>
            </a:r>
          </a:p>
          <a:p>
            <a:r>
              <a:rPr lang="en-GB" b="1" dirty="0"/>
              <a:t>Support caregivers’ well-being &amp; capacity to provide nurturing care</a:t>
            </a:r>
            <a:endParaRPr lang="en-GB" dirty="0"/>
          </a:p>
          <a:p>
            <a:pPr lvl="0"/>
            <a:r>
              <a:rPr lang="en-GB" b="1" dirty="0">
                <a:solidFill>
                  <a:schemeClr val="accent1"/>
                </a:solidFill>
              </a:rPr>
              <a:t>Create a culture, environment, economy and society that enhances early child development</a:t>
            </a:r>
            <a:endParaRPr lang="en-GB" dirty="0">
              <a:solidFill>
                <a:schemeClr val="accent1"/>
              </a:solidFill>
            </a:endParaRPr>
          </a:p>
          <a:p>
            <a:pPr lvl="0"/>
            <a:r>
              <a:rPr lang="en-GB" b="1" dirty="0"/>
              <a:t>Integrate policies and services, ensuring they are evidence based, family centred and responsive to need</a:t>
            </a:r>
            <a:endParaRPr lang="en-GB" dirty="0"/>
          </a:p>
          <a:p>
            <a:pPr marL="0" indent="0">
              <a:buNone/>
            </a:pPr>
            <a:endParaRPr lang="en-GB" dirty="0"/>
          </a:p>
        </p:txBody>
      </p:sp>
      <p:sp>
        <p:nvSpPr>
          <p:cNvPr id="4" name="Title 1">
            <a:extLst>
              <a:ext uri="{FF2B5EF4-FFF2-40B4-BE49-F238E27FC236}">
                <a16:creationId xmlns:a16="http://schemas.microsoft.com/office/drawing/2014/main" id="{601A42C6-669E-6ABE-AFD9-40F9F6A419B9}"/>
              </a:ext>
            </a:extLst>
          </p:cNvPr>
          <p:cNvSpPr txBox="1">
            <a:spLocks/>
          </p:cNvSpPr>
          <p:nvPr/>
        </p:nvSpPr>
        <p:spPr>
          <a:xfrm>
            <a:off x="0" y="-16246"/>
            <a:ext cx="12192000" cy="706981"/>
          </a:xfrm>
          <a:prstGeom prst="rect">
            <a:avLst/>
          </a:prstGeom>
          <a:solidFill>
            <a:srgbClr val="0070C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Helvetica" pitchFamily="2" charset="0"/>
                <a:ea typeface="+mj-ea"/>
                <a:cs typeface="+mj-cs"/>
              </a:rPr>
              <a:t>Programme vision, aim and change theory</a:t>
            </a:r>
          </a:p>
        </p:txBody>
      </p:sp>
      <p:sp>
        <p:nvSpPr>
          <p:cNvPr id="6" name="TextBox 5">
            <a:extLst>
              <a:ext uri="{FF2B5EF4-FFF2-40B4-BE49-F238E27FC236}">
                <a16:creationId xmlns:a16="http://schemas.microsoft.com/office/drawing/2014/main" id="{25A7F382-AD5D-11E1-F033-DE55BD1A9700}"/>
              </a:ext>
            </a:extLst>
          </p:cNvPr>
          <p:cNvSpPr txBox="1"/>
          <p:nvPr/>
        </p:nvSpPr>
        <p:spPr>
          <a:xfrm>
            <a:off x="0" y="2275463"/>
            <a:ext cx="12087614"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Aim: To reduce the proportion of children with developmental concerns at 27-30 months by a quarter by 2030 (from 18% to 13.5%)</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271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2A42C31E-DDA8-401E-BF22-F26AE1722F3A}"/>
              </a:ext>
            </a:extLst>
          </p:cNvPr>
          <p:cNvGraphicFramePr>
            <a:graphicFrameLocks/>
          </p:cNvGraphicFramePr>
          <p:nvPr/>
        </p:nvGraphicFramePr>
        <p:xfrm>
          <a:off x="-42574" y="349549"/>
          <a:ext cx="4859257" cy="6449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B16698C2-9114-856B-58D1-5597F949E7FA}"/>
              </a:ext>
            </a:extLst>
          </p:cNvPr>
          <p:cNvSpPr txBox="1"/>
          <p:nvPr/>
        </p:nvSpPr>
        <p:spPr>
          <a:xfrm>
            <a:off x="-108198" y="-3682"/>
            <a:ext cx="12192001" cy="338554"/>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4546A"/>
                </a:solidFill>
                <a:effectLst/>
                <a:uLnTx/>
                <a:uFillTx/>
                <a:latin typeface="Calibri" panose="020F0502020204030204"/>
                <a:ea typeface="+mn-ea"/>
                <a:cs typeface="+mn-cs"/>
              </a:rPr>
              <a:t>From before they are born, all babies and young children experience the nurturing care they need to develop to their full potential</a:t>
            </a:r>
          </a:p>
        </p:txBody>
      </p:sp>
      <p:graphicFrame>
        <p:nvGraphicFramePr>
          <p:cNvPr id="6" name="Table 5">
            <a:extLst>
              <a:ext uri="{FF2B5EF4-FFF2-40B4-BE49-F238E27FC236}">
                <a16:creationId xmlns:a16="http://schemas.microsoft.com/office/drawing/2014/main" id="{A671F2E0-1D92-525B-2814-FA21C8FDF0BD}"/>
              </a:ext>
            </a:extLst>
          </p:cNvPr>
          <p:cNvGraphicFramePr>
            <a:graphicFrameLocks noGrp="1"/>
          </p:cNvGraphicFramePr>
          <p:nvPr/>
        </p:nvGraphicFramePr>
        <p:xfrm>
          <a:off x="4964057" y="694606"/>
          <a:ext cx="3528000" cy="3140440"/>
        </p:xfrm>
        <a:graphic>
          <a:graphicData uri="http://schemas.openxmlformats.org/drawingml/2006/table">
            <a:tbl>
              <a:tblPr firstRow="1" firstCol="1" bandRow="1">
                <a:tableStyleId>{5C22544A-7EE6-4342-B048-85BDC9FD1C3A}</a:tableStyleId>
              </a:tblPr>
              <a:tblGrid>
                <a:gridCol w="3528000">
                  <a:extLst>
                    <a:ext uri="{9D8B030D-6E8A-4147-A177-3AD203B41FA5}">
                      <a16:colId xmlns:a16="http://schemas.microsoft.com/office/drawing/2014/main" val="2411832910"/>
                    </a:ext>
                  </a:extLst>
                </a:gridCol>
              </a:tblGrid>
              <a:tr h="336961">
                <a:tc>
                  <a:txBody>
                    <a:bodyPr/>
                    <a:lstStyle/>
                    <a:p>
                      <a:r>
                        <a:rPr lang="en-GB" sz="1800" b="1" kern="100">
                          <a:effectLst/>
                        </a:rPr>
                        <a:t>Nurturing care*</a:t>
                      </a:r>
                    </a:p>
                  </a:txBody>
                  <a:tcPr marL="68580" marR="68580" marT="0" marB="0" anchor="ctr">
                    <a:solidFill>
                      <a:srgbClr val="687CAD"/>
                    </a:solidFill>
                  </a:tcPr>
                </a:tc>
                <a:extLst>
                  <a:ext uri="{0D108BD9-81ED-4DB2-BD59-A6C34878D82A}">
                    <a16:rowId xmlns:a16="http://schemas.microsoft.com/office/drawing/2014/main" val="870758504"/>
                  </a:ext>
                </a:extLst>
              </a:tr>
              <a:tr h="595641">
                <a:tc>
                  <a:txBody>
                    <a:bodyPr/>
                    <a:lstStyle/>
                    <a:p>
                      <a:r>
                        <a:rPr lang="en-GB" sz="1400" b="0" kern="100">
                          <a:solidFill>
                            <a:schemeClr val="bg1"/>
                          </a:solidFill>
                          <a:effectLst/>
                          <a:latin typeface="Calibri"/>
                          <a:ea typeface="Times New Roman" panose="02020603050405020304" pitchFamily="18" charset="0"/>
                          <a:cs typeface="Times New Roman"/>
                        </a:rPr>
                        <a:t>Care givers have the security, time and headspace to provide nurturing care in a calm environment</a:t>
                      </a:r>
                    </a:p>
                  </a:txBody>
                  <a:tcPr marL="68580" marR="68580" marT="0" marB="0" anchor="ctr">
                    <a:solidFill>
                      <a:srgbClr val="687CAD"/>
                    </a:solidFill>
                  </a:tcPr>
                </a:tc>
                <a:extLst>
                  <a:ext uri="{0D108BD9-81ED-4DB2-BD59-A6C34878D82A}">
                    <a16:rowId xmlns:a16="http://schemas.microsoft.com/office/drawing/2014/main" val="3595877392"/>
                  </a:ext>
                </a:extLst>
              </a:tr>
              <a:tr h="605127">
                <a:tc>
                  <a:txBody>
                    <a:bodyPr/>
                    <a:lstStyle/>
                    <a:p>
                      <a:r>
                        <a:rPr lang="en-GB" sz="1400" b="0" kern="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Care givers have the knowledge and confidence to provide nurturing care </a:t>
                      </a:r>
                      <a:endParaRPr lang="en-GB" sz="1400" b="0" kern="1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687CAD"/>
                    </a:solidFill>
                  </a:tcPr>
                </a:tc>
                <a:extLst>
                  <a:ext uri="{0D108BD9-81ED-4DB2-BD59-A6C34878D82A}">
                    <a16:rowId xmlns:a16="http://schemas.microsoft.com/office/drawing/2014/main" val="1870544970"/>
                  </a:ext>
                </a:extLst>
              </a:tr>
              <a:tr h="586025">
                <a:tc>
                  <a:txBody>
                    <a:bodyPr/>
                    <a:lstStyle/>
                    <a:p>
                      <a:r>
                        <a:rPr lang="en-GB" sz="1400" b="0" kern="100">
                          <a:solidFill>
                            <a:schemeClr val="bg1"/>
                          </a:solidFill>
                          <a:effectLst/>
                          <a:latin typeface="Calibri"/>
                          <a:ea typeface="Times New Roman" panose="02020603050405020304" pitchFamily="18" charset="0"/>
                          <a:cs typeface="Times New Roman"/>
                        </a:rPr>
                        <a:t>People get trusted support at the right time, while needed, including preconception </a:t>
                      </a:r>
                    </a:p>
                  </a:txBody>
                  <a:tcPr marL="68580" marR="68580" marT="0" marB="0" anchor="ctr">
                    <a:solidFill>
                      <a:srgbClr val="687CAD"/>
                    </a:solidFill>
                  </a:tcPr>
                </a:tc>
                <a:extLst>
                  <a:ext uri="{0D108BD9-81ED-4DB2-BD59-A6C34878D82A}">
                    <a16:rowId xmlns:a16="http://schemas.microsoft.com/office/drawing/2014/main" val="830389524"/>
                  </a:ext>
                </a:extLst>
              </a:tr>
              <a:tr h="972247">
                <a:tc>
                  <a:txBody>
                    <a:bodyPr/>
                    <a:lstStyle/>
                    <a:p>
                      <a:r>
                        <a:rPr lang="en-GB" sz="1400" b="0" kern="1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Workforce supported to have the knowledge, confidence, resources and wellbeing to support families and caregivers to be able to provide nurturing care </a:t>
                      </a:r>
                      <a:endParaRPr lang="en-GB" sz="1400" b="0" kern="1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687CAD"/>
                    </a:solidFill>
                  </a:tcPr>
                </a:tc>
                <a:extLst>
                  <a:ext uri="{0D108BD9-81ED-4DB2-BD59-A6C34878D82A}">
                    <a16:rowId xmlns:a16="http://schemas.microsoft.com/office/drawing/2014/main" val="4280975714"/>
                  </a:ext>
                </a:extLst>
              </a:tr>
            </a:tbl>
          </a:graphicData>
        </a:graphic>
      </p:graphicFrame>
      <p:sp>
        <p:nvSpPr>
          <p:cNvPr id="9" name="TextBox 8">
            <a:extLst>
              <a:ext uri="{FF2B5EF4-FFF2-40B4-BE49-F238E27FC236}">
                <a16:creationId xmlns:a16="http://schemas.microsoft.com/office/drawing/2014/main" id="{E47552F6-F022-DB48-3416-29FEFCD4FD74}"/>
              </a:ext>
            </a:extLst>
          </p:cNvPr>
          <p:cNvSpPr txBox="1"/>
          <p:nvPr/>
        </p:nvSpPr>
        <p:spPr>
          <a:xfrm>
            <a:off x="4859257" y="6486363"/>
            <a:ext cx="758713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86993"/>
                </a:solidFill>
                <a:effectLst/>
                <a:uLnTx/>
                <a:uFillTx/>
                <a:latin typeface="Calibri" panose="020F0502020204030204"/>
                <a:ea typeface="+mn-ea"/>
                <a:cs typeface="+mn-cs"/>
              </a:rPr>
              <a:t>*nutrition &amp; health</a:t>
            </a:r>
            <a:r>
              <a:rPr kumimoji="0" lang="en-GB" sz="1400" b="1" i="0" u="none" strike="noStrike" kern="1200" cap="none" spc="0" normalizeH="0" baseline="0" noProof="0">
                <a:ln>
                  <a:noFill/>
                </a:ln>
                <a:solidFill>
                  <a:srgbClr val="586993"/>
                </a:solidFill>
                <a:effectLst/>
                <a:uLnTx/>
                <a:uFillTx/>
                <a:latin typeface="Calibri" panose="020F0502020204030204"/>
                <a:ea typeface="+mn-ea"/>
                <a:cs typeface="Calibri"/>
              </a:rPr>
              <a:t>   -   </a:t>
            </a:r>
            <a:r>
              <a:rPr kumimoji="0" lang="en-GB" sz="1400" b="1" i="0" u="none" strike="noStrike" kern="1200" cap="none" spc="0" normalizeH="0" baseline="0" noProof="0">
                <a:ln>
                  <a:noFill/>
                </a:ln>
                <a:solidFill>
                  <a:srgbClr val="586993"/>
                </a:solidFill>
                <a:effectLst/>
                <a:uLnTx/>
                <a:uFillTx/>
                <a:latin typeface="Calibri" panose="020F0502020204030204"/>
                <a:ea typeface="+mn-ea"/>
                <a:cs typeface="+mn-cs"/>
              </a:rPr>
              <a:t>play &amp; stimulation   -   sensitive responsive caregiving   -   safe from harm</a:t>
            </a:r>
            <a:endParaRPr kumimoji="0" lang="en-GB" sz="1400" b="1" i="0" u="none" strike="noStrike" kern="1200" cap="none" spc="0" normalizeH="0" baseline="0" noProof="0">
              <a:ln>
                <a:noFill/>
              </a:ln>
              <a:solidFill>
                <a:srgbClr val="586993"/>
              </a:solidFill>
              <a:effectLst/>
              <a:uLnTx/>
              <a:uFillTx/>
              <a:latin typeface="Calibri" panose="020F0502020204030204"/>
              <a:ea typeface="Calibri"/>
              <a:cs typeface="Calibri"/>
            </a:endParaRPr>
          </a:p>
        </p:txBody>
      </p:sp>
      <p:graphicFrame>
        <p:nvGraphicFramePr>
          <p:cNvPr id="2" name="Table 1">
            <a:extLst>
              <a:ext uri="{FF2B5EF4-FFF2-40B4-BE49-F238E27FC236}">
                <a16:creationId xmlns:a16="http://schemas.microsoft.com/office/drawing/2014/main" id="{36BB06FF-7187-0F02-3746-FD9E6EF35FB6}"/>
              </a:ext>
            </a:extLst>
          </p:cNvPr>
          <p:cNvGraphicFramePr>
            <a:graphicFrameLocks noGrp="1"/>
          </p:cNvGraphicFramePr>
          <p:nvPr/>
        </p:nvGraphicFramePr>
        <p:xfrm>
          <a:off x="4917009" y="3882036"/>
          <a:ext cx="7157478" cy="2604327"/>
        </p:xfrm>
        <a:graphic>
          <a:graphicData uri="http://schemas.openxmlformats.org/drawingml/2006/table">
            <a:tbl>
              <a:tblPr firstRow="1" firstCol="1" bandRow="1">
                <a:tableStyleId>{5C22544A-7EE6-4342-B048-85BDC9FD1C3A}</a:tableStyleId>
              </a:tblPr>
              <a:tblGrid>
                <a:gridCol w="7157478">
                  <a:extLst>
                    <a:ext uri="{9D8B030D-6E8A-4147-A177-3AD203B41FA5}">
                      <a16:colId xmlns:a16="http://schemas.microsoft.com/office/drawing/2014/main" val="3780918187"/>
                    </a:ext>
                  </a:extLst>
                </a:gridCol>
              </a:tblGrid>
              <a:tr h="377567">
                <a:tc>
                  <a:txBody>
                    <a:bodyPr/>
                    <a:lstStyle/>
                    <a:p>
                      <a:r>
                        <a:rPr lang="en-GB" sz="1800" b="1" kern="100">
                          <a:effectLst/>
                        </a:rPr>
                        <a:t>Integrated policies and services </a:t>
                      </a:r>
                      <a:endParaRPr lang="en-GB" sz="1800" b="1"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9197A3"/>
                    </a:solidFill>
                  </a:tcPr>
                </a:tc>
                <a:extLst>
                  <a:ext uri="{0D108BD9-81ED-4DB2-BD59-A6C34878D82A}">
                    <a16:rowId xmlns:a16="http://schemas.microsoft.com/office/drawing/2014/main" val="3936353037"/>
                  </a:ext>
                </a:extLst>
              </a:tr>
              <a:tr h="445352">
                <a:tc>
                  <a:txBody>
                    <a:bodyPr/>
                    <a:lstStyle/>
                    <a:p>
                      <a:r>
                        <a:rPr lang="en-GB" sz="1400" b="0" kern="100">
                          <a:solidFill>
                            <a:schemeClr val="bg1"/>
                          </a:solidFill>
                          <a:effectLst/>
                          <a:latin typeface="+mn-lt"/>
                          <a:ea typeface="Times New Roman" panose="02020603050405020304" pitchFamily="18" charset="0"/>
                          <a:cs typeface="Times New Roman" panose="02020603050405020304" pitchFamily="18" charset="0"/>
                        </a:rPr>
                        <a:t>Investment is optimised to reflect the evidence on primary prevention, addressing needs, inequity and enabling continuity of support </a:t>
                      </a:r>
                    </a:p>
                  </a:txBody>
                  <a:tcPr marL="68580" marR="68580" marT="0" marB="0">
                    <a:solidFill>
                      <a:srgbClr val="9197A3"/>
                    </a:solidFill>
                  </a:tcPr>
                </a:tc>
                <a:extLst>
                  <a:ext uri="{0D108BD9-81ED-4DB2-BD59-A6C34878D82A}">
                    <a16:rowId xmlns:a16="http://schemas.microsoft.com/office/drawing/2014/main" val="2381396531"/>
                  </a:ext>
                </a:extLst>
              </a:tr>
              <a:tr h="445352">
                <a:tc>
                  <a:txBody>
                    <a:bodyPr/>
                    <a:lstStyle/>
                    <a:p>
                      <a:r>
                        <a:rPr lang="en-GB" sz="1400" b="0" kern="100">
                          <a:solidFill>
                            <a:schemeClr val="bg1"/>
                          </a:solidFill>
                          <a:effectLst/>
                          <a:latin typeface="+mn-lt"/>
                          <a:ea typeface="Times New Roman" panose="02020603050405020304" pitchFamily="18" charset="0"/>
                          <a:cs typeface="Times New Roman" panose="02020603050405020304" pitchFamily="18" charset="0"/>
                        </a:rPr>
                        <a:t>Policies and services that impact on early child development​ are integrated through a shared evidence base, common narrative and governance and communication structures  </a:t>
                      </a:r>
                    </a:p>
                  </a:txBody>
                  <a:tcPr marL="68580" marR="68580" marT="0" marB="0">
                    <a:solidFill>
                      <a:srgbClr val="9197A3"/>
                    </a:solidFill>
                  </a:tcPr>
                </a:tc>
                <a:extLst>
                  <a:ext uri="{0D108BD9-81ED-4DB2-BD59-A6C34878D82A}">
                    <a16:rowId xmlns:a16="http://schemas.microsoft.com/office/drawing/2014/main" val="3255116280"/>
                  </a:ext>
                </a:extLst>
              </a:tr>
              <a:tr h="445352">
                <a:tc>
                  <a:txBody>
                    <a:bodyPr/>
                    <a:lstStyle/>
                    <a:p>
                      <a:r>
                        <a:rPr lang="en-GB" sz="1400" b="0" kern="100">
                          <a:solidFill>
                            <a:schemeClr val="bg1"/>
                          </a:solidFill>
                          <a:effectLst/>
                          <a:latin typeface="+mn-lt"/>
                          <a:ea typeface="Times New Roman" panose="02020603050405020304" pitchFamily="18" charset="0"/>
                          <a:cs typeface="Times New Roman" panose="02020603050405020304" pitchFamily="18" charset="0"/>
                        </a:rPr>
                        <a:t>Learning system enables evidence into practice reliably and consistently, and data are shared and used to link planning, monitoring and improvement</a:t>
                      </a:r>
                    </a:p>
                  </a:txBody>
                  <a:tcPr marL="68580" marR="68580" marT="0" marB="0">
                    <a:solidFill>
                      <a:srgbClr val="9197A3"/>
                    </a:solidFill>
                  </a:tcPr>
                </a:tc>
                <a:extLst>
                  <a:ext uri="{0D108BD9-81ED-4DB2-BD59-A6C34878D82A}">
                    <a16:rowId xmlns:a16="http://schemas.microsoft.com/office/drawing/2014/main" val="1432168106"/>
                  </a:ext>
                </a:extLst>
              </a:tr>
              <a:tr h="4453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a:solidFill>
                            <a:schemeClr val="bg1"/>
                          </a:solidFill>
                          <a:latin typeface="+mn-lt"/>
                        </a:rPr>
                        <a:t>Local partnerships can  break down silos to implement evidence driven policies and apply the </a:t>
                      </a:r>
                      <a:r>
                        <a:rPr lang="en-GB" sz="1400" b="0" err="1">
                          <a:solidFill>
                            <a:schemeClr val="bg1"/>
                          </a:solidFill>
                          <a:latin typeface="+mn-lt"/>
                        </a:rPr>
                        <a:t>GIRFEC</a:t>
                      </a:r>
                      <a:r>
                        <a:rPr lang="en-GB" sz="1400" b="0">
                          <a:solidFill>
                            <a:schemeClr val="bg1"/>
                          </a:solidFill>
                          <a:latin typeface="+mn-lt"/>
                        </a:rPr>
                        <a:t> principles in ways that reflect local and community needs and lived experience</a:t>
                      </a:r>
                      <a:endParaRPr lang="en-GB" sz="1400" b="0" kern="10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9197A3"/>
                    </a:solidFill>
                  </a:tcPr>
                </a:tc>
                <a:extLst>
                  <a:ext uri="{0D108BD9-81ED-4DB2-BD59-A6C34878D82A}">
                    <a16:rowId xmlns:a16="http://schemas.microsoft.com/office/drawing/2014/main" val="3297888881"/>
                  </a:ext>
                </a:extLst>
              </a:tr>
              <a:tr h="4453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00" dirty="0">
                          <a:solidFill>
                            <a:schemeClr val="bg1"/>
                          </a:solidFill>
                          <a:effectLst/>
                          <a:latin typeface="+mn-lt"/>
                          <a:ea typeface="Times New Roman" panose="02020603050405020304" pitchFamily="18" charset="0"/>
                          <a:cs typeface="Times New Roman" panose="02020603050405020304" pitchFamily="18" charset="0"/>
                        </a:rPr>
                        <a:t>Leadership across all public sectors and services understand and champion the importance of </a:t>
                      </a:r>
                      <a:r>
                        <a:rPr lang="en-GB" sz="1400" b="0" kern="100" dirty="0" err="1">
                          <a:solidFill>
                            <a:schemeClr val="bg1"/>
                          </a:solidFill>
                          <a:effectLst/>
                          <a:latin typeface="+mn-lt"/>
                          <a:ea typeface="Times New Roman" panose="02020603050405020304" pitchFamily="18" charset="0"/>
                          <a:cs typeface="Times New Roman" panose="02020603050405020304" pitchFamily="18" charset="0"/>
                        </a:rPr>
                        <a:t>ECD</a:t>
                      </a:r>
                      <a:r>
                        <a:rPr lang="en-GB" sz="1400" b="0" kern="100" dirty="0">
                          <a:solidFill>
                            <a:schemeClr val="bg1"/>
                          </a:solidFill>
                          <a:effectLst/>
                          <a:latin typeface="+mn-lt"/>
                          <a:ea typeface="Times New Roman" panose="02020603050405020304" pitchFamily="18" charset="0"/>
                          <a:cs typeface="Times New Roman" panose="02020603050405020304" pitchFamily="18" charset="0"/>
                        </a:rPr>
                        <a:t>, and the need to take a whole system approach</a:t>
                      </a:r>
                    </a:p>
                  </a:txBody>
                  <a:tcPr marL="68580" marR="68580" marT="0" marB="0">
                    <a:solidFill>
                      <a:srgbClr val="9197A3"/>
                    </a:solidFill>
                  </a:tcPr>
                </a:tc>
                <a:extLst>
                  <a:ext uri="{0D108BD9-81ED-4DB2-BD59-A6C34878D82A}">
                    <a16:rowId xmlns:a16="http://schemas.microsoft.com/office/drawing/2014/main" val="610100246"/>
                  </a:ext>
                </a:extLst>
              </a:tr>
            </a:tbl>
          </a:graphicData>
        </a:graphic>
      </p:graphicFrame>
      <p:graphicFrame>
        <p:nvGraphicFramePr>
          <p:cNvPr id="13" name="Table 12">
            <a:extLst>
              <a:ext uri="{FF2B5EF4-FFF2-40B4-BE49-F238E27FC236}">
                <a16:creationId xmlns:a16="http://schemas.microsoft.com/office/drawing/2014/main" id="{7FBCAB5E-62EB-9207-58A8-ED106F8CD96F}"/>
              </a:ext>
            </a:extLst>
          </p:cNvPr>
          <p:cNvGraphicFramePr>
            <a:graphicFrameLocks noGrp="1"/>
          </p:cNvGraphicFramePr>
          <p:nvPr/>
        </p:nvGraphicFramePr>
        <p:xfrm>
          <a:off x="8556911" y="690111"/>
          <a:ext cx="3528000" cy="3160612"/>
        </p:xfrm>
        <a:graphic>
          <a:graphicData uri="http://schemas.openxmlformats.org/drawingml/2006/table">
            <a:tbl>
              <a:tblPr firstRow="1" firstCol="1" bandRow="1">
                <a:tableStyleId>{5C22544A-7EE6-4342-B048-85BDC9FD1C3A}</a:tableStyleId>
              </a:tblPr>
              <a:tblGrid>
                <a:gridCol w="3528000">
                  <a:extLst>
                    <a:ext uri="{9D8B030D-6E8A-4147-A177-3AD203B41FA5}">
                      <a16:colId xmlns:a16="http://schemas.microsoft.com/office/drawing/2014/main" val="2205995199"/>
                    </a:ext>
                  </a:extLst>
                </a:gridCol>
              </a:tblGrid>
              <a:tr h="351468">
                <a:tc>
                  <a:txBody>
                    <a:bodyPr/>
                    <a:lstStyle/>
                    <a:p>
                      <a:r>
                        <a:rPr lang="en-GB" sz="1800" b="1" kern="100">
                          <a:solidFill>
                            <a:schemeClr val="tx2"/>
                          </a:solidFill>
                          <a:effectLst/>
                        </a:rPr>
                        <a:t>Wider world</a:t>
                      </a:r>
                    </a:p>
                  </a:txBody>
                  <a:tcPr marL="68580" marR="68580" marT="0" marB="0" anchor="ctr">
                    <a:solidFill>
                      <a:srgbClr val="85D4C1"/>
                    </a:solidFill>
                  </a:tcPr>
                </a:tc>
                <a:extLst>
                  <a:ext uri="{0D108BD9-81ED-4DB2-BD59-A6C34878D82A}">
                    <a16:rowId xmlns:a16="http://schemas.microsoft.com/office/drawing/2014/main" val="3139496782"/>
                  </a:ext>
                </a:extLst>
              </a:tr>
              <a:tr h="871172">
                <a:tc>
                  <a:txBody>
                    <a:bodyPr/>
                    <a:lstStyle/>
                    <a:p>
                      <a:pPr marL="0" marR="0" lvl="0" indent="0" algn="l" rtl="0" eaLnBrk="1" fontAlgn="auto" latinLnBrk="0" hangingPunct="1">
                        <a:lnSpc>
                          <a:spcPct val="100000"/>
                        </a:lnSpc>
                        <a:spcBef>
                          <a:spcPts val="0"/>
                        </a:spcBef>
                        <a:spcAft>
                          <a:spcPts val="0"/>
                        </a:spcAft>
                        <a:buClrTx/>
                        <a:buSzTx/>
                        <a:buFontTx/>
                        <a:buNone/>
                      </a:pPr>
                      <a:r>
                        <a:rPr lang="en-GB" sz="1400" b="0" kern="100">
                          <a:solidFill>
                            <a:schemeClr val="tx2"/>
                          </a:solidFill>
                          <a:effectLst/>
                        </a:rPr>
                        <a:t>Knowledge about the importance of early child development and the impact of trauma, leads to more supportive behaviours </a:t>
                      </a:r>
                    </a:p>
                  </a:txBody>
                  <a:tcPr marL="68580" marR="68580" marT="0" marB="0" anchor="ctr">
                    <a:solidFill>
                      <a:srgbClr val="85D4C1"/>
                    </a:solidFill>
                  </a:tcPr>
                </a:tc>
                <a:extLst>
                  <a:ext uri="{0D108BD9-81ED-4DB2-BD59-A6C34878D82A}">
                    <a16:rowId xmlns:a16="http://schemas.microsoft.com/office/drawing/2014/main" val="640861523"/>
                  </a:ext>
                </a:extLst>
              </a:tr>
              <a:tr h="871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a:solidFill>
                            <a:schemeClr val="tx2"/>
                          </a:solidFill>
                        </a:rPr>
                        <a:t>People live in places that are baby and family friendly, can have trusted relationships and feel part of the community</a:t>
                      </a:r>
                      <a:endParaRPr lang="en-GB" sz="1400"/>
                    </a:p>
                  </a:txBody>
                  <a:tcPr marL="68580" marR="68580" marT="0" marB="0" anchor="ctr">
                    <a:solidFill>
                      <a:srgbClr val="85D4C1"/>
                    </a:solidFill>
                  </a:tcPr>
                </a:tc>
                <a:extLst>
                  <a:ext uri="{0D108BD9-81ED-4DB2-BD59-A6C34878D82A}">
                    <a16:rowId xmlns:a16="http://schemas.microsoft.com/office/drawing/2014/main" val="333779881"/>
                  </a:ext>
                </a:extLst>
              </a:tr>
              <a:tr h="1002188">
                <a:tc>
                  <a:txBody>
                    <a:bodyPr/>
                    <a:lstStyle/>
                    <a:p>
                      <a:pPr marL="0" marR="0" lvl="0" indent="0" algn="l" rtl="0" eaLnBrk="1" fontAlgn="auto" latinLnBrk="0" hangingPunct="1">
                        <a:lnSpc>
                          <a:spcPct val="100000"/>
                        </a:lnSpc>
                        <a:spcBef>
                          <a:spcPts val="0"/>
                        </a:spcBef>
                        <a:spcAft>
                          <a:spcPts val="0"/>
                        </a:spcAft>
                        <a:buClrTx/>
                        <a:buSzTx/>
                        <a:buFontTx/>
                        <a:buNone/>
                      </a:pPr>
                      <a:r>
                        <a:rPr lang="en-GB" sz="1400" b="0" kern="100">
                          <a:solidFill>
                            <a:schemeClr val="tx2"/>
                          </a:solidFill>
                          <a:effectLst/>
                        </a:rPr>
                        <a:t>We improve on wider factors affecting early child development, including the economy, poverty, housing, air quality, nutrition, domestic violence, physical environments and racial inequalities</a:t>
                      </a:r>
                      <a:endParaRPr lang="en-GB" sz="1400"/>
                    </a:p>
                  </a:txBody>
                  <a:tcPr marL="68580" marR="68580" marT="0" marB="0" anchor="ctr">
                    <a:solidFill>
                      <a:srgbClr val="85D4C1"/>
                    </a:solidFill>
                  </a:tcPr>
                </a:tc>
                <a:extLst>
                  <a:ext uri="{0D108BD9-81ED-4DB2-BD59-A6C34878D82A}">
                    <a16:rowId xmlns:a16="http://schemas.microsoft.com/office/drawing/2014/main" val="2159759557"/>
                  </a:ext>
                </a:extLst>
              </a:tr>
            </a:tbl>
          </a:graphicData>
        </a:graphic>
      </p:graphicFrame>
      <p:sp>
        <p:nvSpPr>
          <p:cNvPr id="18" name="TextBox 17">
            <a:extLst>
              <a:ext uri="{FF2B5EF4-FFF2-40B4-BE49-F238E27FC236}">
                <a16:creationId xmlns:a16="http://schemas.microsoft.com/office/drawing/2014/main" id="{972F1778-996D-8253-1D12-B6E021B807D4}"/>
              </a:ext>
            </a:extLst>
          </p:cNvPr>
          <p:cNvSpPr txBox="1"/>
          <p:nvPr/>
        </p:nvSpPr>
        <p:spPr>
          <a:xfrm>
            <a:off x="0" y="283090"/>
            <a:ext cx="12192000" cy="353943"/>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a:ln>
                  <a:noFill/>
                </a:ln>
                <a:solidFill>
                  <a:srgbClr val="E7E6E6"/>
                </a:solidFill>
                <a:effectLst/>
                <a:uLnTx/>
                <a:uFillTx/>
                <a:latin typeface="Calibri" panose="020F0502020204030204"/>
                <a:ea typeface="+mn-ea"/>
                <a:cs typeface="+mn-cs"/>
              </a:rPr>
              <a:t>Aim: To reduce the proportion of children with developmental concerns at 27-30 months by a quarter by 2030 (from 18% to 13.5%)</a:t>
            </a:r>
            <a:endParaRPr kumimoji="0" lang="en-GB" sz="1700" b="1" i="0" u="none" strike="noStrike" kern="1200" cap="none" spc="0" normalizeH="0" baseline="0" noProof="0" dirty="0">
              <a:ln>
                <a:noFill/>
              </a:ln>
              <a:solidFill>
                <a:srgbClr val="E7E6E6"/>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017268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BA8E4-653F-1913-39FE-379A9000AA33}"/>
              </a:ext>
            </a:extLst>
          </p:cNvPr>
          <p:cNvSpPr>
            <a:spLocks noGrp="1"/>
          </p:cNvSpPr>
          <p:nvPr>
            <p:ph type="title"/>
          </p:nvPr>
        </p:nvSpPr>
        <p:spPr>
          <a:xfrm>
            <a:off x="2105025" y="902017"/>
            <a:ext cx="7981950" cy="698183"/>
          </a:xfrm>
        </p:spPr>
        <p:txBody>
          <a:bodyPr>
            <a:normAutofit/>
          </a:bodyPr>
          <a:lstStyle/>
          <a:p>
            <a:pPr algn="ctr"/>
            <a:r>
              <a:rPr lang="en-GB" sz="3600" b="1" dirty="0">
                <a:solidFill>
                  <a:schemeClr val="accent1">
                    <a:lumMod val="75000"/>
                  </a:schemeClr>
                </a:solidFill>
                <a:latin typeface="+mn-lt"/>
              </a:rPr>
              <a:t>What’s Important</a:t>
            </a:r>
            <a:endParaRPr lang="en-GB" sz="3600" dirty="0"/>
          </a:p>
        </p:txBody>
      </p:sp>
      <p:pic>
        <p:nvPicPr>
          <p:cNvPr id="4" name="Picture 3">
            <a:extLst>
              <a:ext uri="{FF2B5EF4-FFF2-40B4-BE49-F238E27FC236}">
                <a16:creationId xmlns:a16="http://schemas.microsoft.com/office/drawing/2014/main" id="{D7DF00AD-1BEB-3B85-E885-68E45593B0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293" y="17463"/>
            <a:ext cx="3468707" cy="924560"/>
          </a:xfrm>
          <a:prstGeom prst="rect">
            <a:avLst/>
          </a:prstGeom>
        </p:spPr>
      </p:pic>
      <p:pic>
        <p:nvPicPr>
          <p:cNvPr id="5" name="Picture 4">
            <a:extLst>
              <a:ext uri="{FF2B5EF4-FFF2-40B4-BE49-F238E27FC236}">
                <a16:creationId xmlns:a16="http://schemas.microsoft.com/office/drawing/2014/main" id="{1A0154B8-FC15-44AF-2823-BD5159E780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492"/>
            <a:ext cx="1334452" cy="1334452"/>
          </a:xfrm>
          <a:prstGeom prst="rect">
            <a:avLst/>
          </a:prstGeom>
        </p:spPr>
      </p:pic>
      <p:pic>
        <p:nvPicPr>
          <p:cNvPr id="6" name="Picture 5">
            <a:extLst>
              <a:ext uri="{FF2B5EF4-FFF2-40B4-BE49-F238E27FC236}">
                <a16:creationId xmlns:a16="http://schemas.microsoft.com/office/drawing/2014/main" id="{3F1A746D-E73D-48BC-9093-B679620174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21545" y="5652520"/>
            <a:ext cx="2231551" cy="1239520"/>
          </a:xfrm>
          <a:prstGeom prst="rect">
            <a:avLst/>
          </a:prstGeom>
        </p:spPr>
      </p:pic>
      <p:sp>
        <p:nvSpPr>
          <p:cNvPr id="9" name="Content Placeholder 2">
            <a:extLst>
              <a:ext uri="{FF2B5EF4-FFF2-40B4-BE49-F238E27FC236}">
                <a16:creationId xmlns:a16="http://schemas.microsoft.com/office/drawing/2014/main" id="{8B40B19D-B0B0-7992-6008-89C78499B1F9}"/>
              </a:ext>
            </a:extLst>
          </p:cNvPr>
          <p:cNvSpPr txBox="1">
            <a:spLocks/>
          </p:cNvSpPr>
          <p:nvPr/>
        </p:nvSpPr>
        <p:spPr>
          <a:xfrm>
            <a:off x="848920" y="1752600"/>
            <a:ext cx="10515600" cy="428885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GB" sz="2400" dirty="0">
                <a:cs typeface="Arial" panose="020B0604020202020204" pitchFamily="34" charset="0"/>
              </a:rPr>
              <a:t>Equality and equity</a:t>
            </a:r>
          </a:p>
          <a:p>
            <a:pPr marL="457200" indent="-457200" algn="l">
              <a:buFont typeface="Arial" panose="020B0604020202020204" pitchFamily="34" charset="0"/>
              <a:buChar char="•"/>
            </a:pPr>
            <a:r>
              <a:rPr lang="en-GB" sz="2400" dirty="0">
                <a:cs typeface="Arial" panose="020B0604020202020204" pitchFamily="34" charset="0"/>
              </a:rPr>
              <a:t>Evaluability</a:t>
            </a:r>
          </a:p>
          <a:p>
            <a:pPr marL="457200" indent="-457200" algn="l">
              <a:buFont typeface="Arial" panose="020B0604020202020204" pitchFamily="34" charset="0"/>
              <a:buChar char="•"/>
            </a:pPr>
            <a:r>
              <a:rPr lang="en-GB" sz="2400" dirty="0">
                <a:cs typeface="Arial" panose="020B0604020202020204" pitchFamily="34" charset="0"/>
              </a:rPr>
              <a:t>Coproduction</a:t>
            </a:r>
          </a:p>
          <a:p>
            <a:pPr marL="457200" indent="-457200" algn="l">
              <a:buFont typeface="Arial" panose="020B0604020202020204" pitchFamily="34" charset="0"/>
              <a:buChar char="•"/>
            </a:pPr>
            <a:r>
              <a:rPr lang="en-GB" sz="2400" dirty="0">
                <a:cs typeface="Arial" panose="020B0604020202020204" pitchFamily="34" charset="0"/>
              </a:rPr>
              <a:t>Raising awareness and tackling stigma</a:t>
            </a:r>
          </a:p>
          <a:p>
            <a:pPr marL="457200" indent="-457200" algn="l">
              <a:buFont typeface="Arial" panose="020B0604020202020204" pitchFamily="34" charset="0"/>
              <a:buChar char="•"/>
            </a:pPr>
            <a:r>
              <a:rPr lang="en-GB" sz="2400" b="1" dirty="0">
                <a:cs typeface="Arial" panose="020B0604020202020204" pitchFamily="34" charset="0"/>
              </a:rPr>
              <a:t>The infant at the centre</a:t>
            </a:r>
            <a:br>
              <a:rPr lang="en-GB" sz="2400" dirty="0">
                <a:cs typeface="Arial" panose="020B0604020202020204" pitchFamily="34" charset="0"/>
              </a:rPr>
            </a:br>
            <a:r>
              <a:rPr lang="en-GB" sz="2400" dirty="0">
                <a:cs typeface="Arial" panose="020B0604020202020204" pitchFamily="34" charset="0"/>
              </a:rPr>
              <a:t>	Getting it right for every child (</a:t>
            </a:r>
            <a:r>
              <a:rPr lang="en-GB" sz="2400" dirty="0" err="1">
                <a:cs typeface="Arial" panose="020B0604020202020204" pitchFamily="34" charset="0"/>
              </a:rPr>
              <a:t>GIRFEC</a:t>
            </a:r>
            <a:r>
              <a:rPr lang="en-GB" sz="2400" dirty="0">
                <a:cs typeface="Arial" panose="020B0604020202020204" pitchFamily="34" charset="0"/>
              </a:rPr>
              <a:t>)</a:t>
            </a:r>
            <a:br>
              <a:rPr lang="en-GB" sz="2400" dirty="0">
                <a:cs typeface="Arial" panose="020B0604020202020204" pitchFamily="34" charset="0"/>
              </a:rPr>
            </a:br>
            <a:r>
              <a:rPr lang="en-GB" sz="2400" dirty="0">
                <a:cs typeface="Arial" panose="020B0604020202020204" pitchFamily="34" charset="0"/>
              </a:rPr>
              <a:t>	</a:t>
            </a:r>
            <a:r>
              <a:rPr lang="en-GB" b="1" dirty="0">
                <a:cs typeface="Arial" panose="020B0604020202020204" pitchFamily="34" charset="0"/>
              </a:rPr>
              <a:t>T</a:t>
            </a:r>
            <a:r>
              <a:rPr lang="en-GB" sz="2400" b="1" dirty="0">
                <a:cs typeface="Arial" panose="020B0604020202020204" pitchFamily="34" charset="0"/>
              </a:rPr>
              <a:t>he </a:t>
            </a:r>
            <a:r>
              <a:rPr lang="en-GB" b="1" dirty="0">
                <a:cs typeface="Arial" panose="020B0604020202020204" pitchFamily="34" charset="0"/>
              </a:rPr>
              <a:t>P</a:t>
            </a:r>
            <a:r>
              <a:rPr lang="en-GB" sz="2400" b="1" dirty="0">
                <a:cs typeface="Arial" panose="020B0604020202020204" pitchFamily="34" charset="0"/>
              </a:rPr>
              <a:t>romise</a:t>
            </a:r>
            <a:br>
              <a:rPr lang="en-GB" sz="2400" dirty="0">
                <a:cs typeface="Arial" panose="020B0604020202020204" pitchFamily="34" charset="0"/>
              </a:rPr>
            </a:br>
            <a:r>
              <a:rPr lang="en-GB" sz="2400" dirty="0">
                <a:cs typeface="Arial" panose="020B0604020202020204" pitchFamily="34" charset="0"/>
              </a:rPr>
              <a:t>	</a:t>
            </a:r>
            <a:r>
              <a:rPr lang="en-GB" sz="2400" dirty="0" err="1">
                <a:cs typeface="Arial" panose="020B0604020202020204" pitchFamily="34" charset="0"/>
              </a:rPr>
              <a:t>UNCRC</a:t>
            </a:r>
            <a:r>
              <a:rPr lang="en-GB" sz="2400" dirty="0">
                <a:cs typeface="Arial" panose="020B0604020202020204" pitchFamily="34" charset="0"/>
              </a:rPr>
              <a:t> &amp; infants’ rights and voice</a:t>
            </a:r>
            <a:br>
              <a:rPr lang="en-GB" sz="2400" dirty="0">
                <a:cs typeface="Arial" panose="020B0604020202020204" pitchFamily="34" charset="0"/>
              </a:rPr>
            </a:br>
            <a:r>
              <a:rPr lang="en-GB" sz="2400" dirty="0">
                <a:cs typeface="Arial" panose="020B0604020202020204" pitchFamily="34" charset="0"/>
              </a:rPr>
              <a:t>	UNICEF Baby-Friendly Accreditation</a:t>
            </a:r>
          </a:p>
          <a:p>
            <a:pPr marL="457200" indent="-457200" algn="l">
              <a:buFont typeface="Arial" panose="020B0604020202020204" pitchFamily="34" charset="0"/>
              <a:buChar char="•"/>
            </a:pPr>
            <a:r>
              <a:rPr lang="en-GB" sz="2400" dirty="0">
                <a:cs typeface="Arial" panose="020B0604020202020204" pitchFamily="34" charset="0"/>
              </a:rPr>
              <a:t>Workforce training, recruitment &amp; retention</a:t>
            </a:r>
          </a:p>
          <a:p>
            <a:pPr marL="457200" indent="-457200" algn="l">
              <a:buFont typeface="Arial" panose="020B0604020202020204" pitchFamily="34" charset="0"/>
              <a:buChar char="•"/>
            </a:pPr>
            <a:r>
              <a:rPr lang="en-GB" sz="2400" dirty="0">
                <a:cs typeface="Arial" panose="020B0604020202020204" pitchFamily="34" charset="0"/>
              </a:rPr>
              <a:t>Quality improvement approach</a:t>
            </a:r>
          </a:p>
          <a:p>
            <a:pPr marL="457200" indent="-457200" algn="l">
              <a:buFont typeface="Arial" panose="020B0604020202020204" pitchFamily="34" charset="0"/>
              <a:buChar char="•"/>
            </a:pPr>
            <a:r>
              <a:rPr lang="en-GB" sz="2400" dirty="0">
                <a:cs typeface="Arial" panose="020B0604020202020204" pitchFamily="34" charset="0"/>
              </a:rPr>
              <a:t>Recovery</a:t>
            </a:r>
          </a:p>
        </p:txBody>
      </p:sp>
    </p:spTree>
    <p:extLst>
      <p:ext uri="{BB962C8B-B14F-4D97-AF65-F5344CB8AC3E}">
        <p14:creationId xmlns:p14="http://schemas.microsoft.com/office/powerpoint/2010/main" val="1293317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B1651B-2CFB-3CD8-D7FB-8D965B77E119}"/>
              </a:ext>
            </a:extLst>
          </p:cNvPr>
          <p:cNvSpPr txBox="1"/>
          <p:nvPr/>
        </p:nvSpPr>
        <p:spPr>
          <a:xfrm>
            <a:off x="916893" y="2022925"/>
            <a:ext cx="10338621" cy="4647426"/>
          </a:xfrm>
          <a:prstGeom prst="rect">
            <a:avLst/>
          </a:prstGeom>
          <a:noFill/>
        </p:spPr>
        <p:txBody>
          <a:bodyPr wrap="square">
            <a:spAutoFit/>
          </a:bodyPr>
          <a:lstStyle/>
          <a:p>
            <a:r>
              <a:rPr lang="en-US" sz="2000" b="1" dirty="0">
                <a:solidFill>
                  <a:srgbClr val="FFC000"/>
                </a:solidFill>
              </a:rPr>
              <a:t>Voice </a:t>
            </a:r>
            <a:r>
              <a:rPr lang="en-US" dirty="0"/>
              <a:t>Children must be listened to and meaningfully and appropriately involved in decision-making about their care, with all those involved properly listening and responding to what children want and need. There must be a compassionate, caring, decision-making culture </a:t>
            </a:r>
            <a:r>
              <a:rPr lang="en-US" dirty="0" err="1"/>
              <a:t>focussed</a:t>
            </a:r>
            <a:r>
              <a:rPr lang="en-US" dirty="0"/>
              <a:t> on children and those they trust. </a:t>
            </a:r>
          </a:p>
          <a:p>
            <a:endParaRPr lang="en-US" dirty="0"/>
          </a:p>
          <a:p>
            <a:r>
              <a:rPr lang="en-US" sz="2000" b="1" dirty="0">
                <a:solidFill>
                  <a:schemeClr val="accent1"/>
                </a:solidFill>
              </a:rPr>
              <a:t>Family </a:t>
            </a:r>
            <a:r>
              <a:rPr lang="en-US" dirty="0"/>
              <a:t>Where children are safe in their families and feel loved they must stay – and families must be given support together to nurture that love and overcome the difficulties that get in the way. </a:t>
            </a:r>
          </a:p>
          <a:p>
            <a:endParaRPr lang="en-US" dirty="0"/>
          </a:p>
          <a:p>
            <a:r>
              <a:rPr lang="en-US" sz="2000" b="1" dirty="0">
                <a:solidFill>
                  <a:srgbClr val="00B050"/>
                </a:solidFill>
              </a:rPr>
              <a:t>Care </a:t>
            </a:r>
            <a:r>
              <a:rPr lang="en-US" dirty="0"/>
              <a:t>Where living with their family is not possible, children must stay with their brothers and sisters where safe to do so and belong to a loving home, staying there for as long as needed. </a:t>
            </a:r>
          </a:p>
          <a:p>
            <a:endParaRPr lang="en-US" dirty="0"/>
          </a:p>
          <a:p>
            <a:r>
              <a:rPr lang="en-US" sz="2000" b="1" dirty="0">
                <a:solidFill>
                  <a:srgbClr val="7030A0"/>
                </a:solidFill>
              </a:rPr>
              <a:t>People </a:t>
            </a:r>
            <a:r>
              <a:rPr lang="en-US" dirty="0"/>
              <a:t>The children that Scotland cares for must be actively supported to develop relationships with people in the workforce and wider community, who in turn must be supported to listen and be compassionate in their decision-making and care. </a:t>
            </a:r>
          </a:p>
          <a:p>
            <a:endParaRPr lang="en-US" dirty="0"/>
          </a:p>
          <a:p>
            <a:r>
              <a:rPr lang="en-US" sz="2000" b="1" dirty="0"/>
              <a:t>Scaffolding</a:t>
            </a:r>
            <a:r>
              <a:rPr lang="en-US" dirty="0"/>
              <a:t> Children, families and the workforce must be supported by a system that is there when it is needed. The scaffolding of help, support and accountability must be ready and responsive when it is required</a:t>
            </a:r>
            <a:endParaRPr lang="en-GB" dirty="0"/>
          </a:p>
        </p:txBody>
      </p:sp>
      <p:sp>
        <p:nvSpPr>
          <p:cNvPr id="4" name="TextBox 3">
            <a:extLst>
              <a:ext uri="{FF2B5EF4-FFF2-40B4-BE49-F238E27FC236}">
                <a16:creationId xmlns:a16="http://schemas.microsoft.com/office/drawing/2014/main" id="{AC669C6E-ACC6-4872-C07D-47F34EF94C2A}"/>
              </a:ext>
            </a:extLst>
          </p:cNvPr>
          <p:cNvSpPr txBox="1"/>
          <p:nvPr/>
        </p:nvSpPr>
        <p:spPr>
          <a:xfrm>
            <a:off x="2050026" y="693174"/>
            <a:ext cx="8465572" cy="646331"/>
          </a:xfrm>
          <a:prstGeom prst="rect">
            <a:avLst/>
          </a:prstGeom>
          <a:noFill/>
        </p:spPr>
        <p:txBody>
          <a:bodyPr wrap="square" rtlCol="0">
            <a:spAutoFit/>
          </a:bodyPr>
          <a:lstStyle/>
          <a:p>
            <a:r>
              <a:rPr lang="en-US" sz="3600" b="1" dirty="0">
                <a:solidFill>
                  <a:schemeClr val="accent1"/>
                </a:solidFill>
              </a:rPr>
              <a:t>The five principles of The Promise Scotland</a:t>
            </a:r>
            <a:endParaRPr lang="en-GB" sz="3600" b="1" dirty="0">
              <a:solidFill>
                <a:schemeClr val="accent1"/>
              </a:solidFill>
            </a:endParaRPr>
          </a:p>
        </p:txBody>
      </p:sp>
      <p:pic>
        <p:nvPicPr>
          <p:cNvPr id="5" name="Picture 2" descr="The Promise Scotland">
            <a:extLst>
              <a:ext uri="{FF2B5EF4-FFF2-40B4-BE49-F238E27FC236}">
                <a16:creationId xmlns:a16="http://schemas.microsoft.com/office/drawing/2014/main" id="{4273B8A5-E3E5-6435-9CF0-E6B60EBCDB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87" y="36800"/>
            <a:ext cx="1986125" cy="198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28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BA8E4-653F-1913-39FE-379A9000AA33}"/>
              </a:ext>
            </a:extLst>
          </p:cNvPr>
          <p:cNvSpPr>
            <a:spLocks noGrp="1"/>
          </p:cNvSpPr>
          <p:nvPr>
            <p:ph type="title"/>
          </p:nvPr>
        </p:nvSpPr>
        <p:spPr>
          <a:xfrm>
            <a:off x="2105025" y="902017"/>
            <a:ext cx="7981950" cy="698183"/>
          </a:xfrm>
        </p:spPr>
        <p:txBody>
          <a:bodyPr>
            <a:normAutofit/>
          </a:bodyPr>
          <a:lstStyle/>
          <a:p>
            <a:pPr algn="ctr"/>
            <a:r>
              <a:rPr lang="en-GB" sz="3600" b="1" dirty="0">
                <a:solidFill>
                  <a:schemeClr val="accent1">
                    <a:lumMod val="75000"/>
                  </a:schemeClr>
                </a:solidFill>
                <a:latin typeface="+mn-lt"/>
              </a:rPr>
              <a:t>What’s Important</a:t>
            </a:r>
            <a:endParaRPr lang="en-GB" sz="3600" dirty="0"/>
          </a:p>
        </p:txBody>
      </p:sp>
      <p:pic>
        <p:nvPicPr>
          <p:cNvPr id="4" name="Picture 3">
            <a:extLst>
              <a:ext uri="{FF2B5EF4-FFF2-40B4-BE49-F238E27FC236}">
                <a16:creationId xmlns:a16="http://schemas.microsoft.com/office/drawing/2014/main" id="{D7DF00AD-1BEB-3B85-E885-68E45593B0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293" y="17463"/>
            <a:ext cx="3468707" cy="924560"/>
          </a:xfrm>
          <a:prstGeom prst="rect">
            <a:avLst/>
          </a:prstGeom>
        </p:spPr>
      </p:pic>
      <p:pic>
        <p:nvPicPr>
          <p:cNvPr id="5" name="Picture 4">
            <a:extLst>
              <a:ext uri="{FF2B5EF4-FFF2-40B4-BE49-F238E27FC236}">
                <a16:creationId xmlns:a16="http://schemas.microsoft.com/office/drawing/2014/main" id="{1A0154B8-FC15-44AF-2823-BD5159E780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492"/>
            <a:ext cx="1334452" cy="1334452"/>
          </a:xfrm>
          <a:prstGeom prst="rect">
            <a:avLst/>
          </a:prstGeom>
        </p:spPr>
      </p:pic>
      <p:pic>
        <p:nvPicPr>
          <p:cNvPr id="6" name="Picture 5">
            <a:extLst>
              <a:ext uri="{FF2B5EF4-FFF2-40B4-BE49-F238E27FC236}">
                <a16:creationId xmlns:a16="http://schemas.microsoft.com/office/drawing/2014/main" id="{3F1A746D-E73D-48BC-9093-B679620174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21545" y="5652520"/>
            <a:ext cx="2231551" cy="1239520"/>
          </a:xfrm>
          <a:prstGeom prst="rect">
            <a:avLst/>
          </a:prstGeom>
        </p:spPr>
      </p:pic>
      <p:sp>
        <p:nvSpPr>
          <p:cNvPr id="9" name="Content Placeholder 2">
            <a:extLst>
              <a:ext uri="{FF2B5EF4-FFF2-40B4-BE49-F238E27FC236}">
                <a16:creationId xmlns:a16="http://schemas.microsoft.com/office/drawing/2014/main" id="{8B40B19D-B0B0-7992-6008-89C78499B1F9}"/>
              </a:ext>
            </a:extLst>
          </p:cNvPr>
          <p:cNvSpPr txBox="1">
            <a:spLocks/>
          </p:cNvSpPr>
          <p:nvPr/>
        </p:nvSpPr>
        <p:spPr>
          <a:xfrm>
            <a:off x="848920" y="1752600"/>
            <a:ext cx="10515600" cy="428885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GB" sz="2400" dirty="0">
                <a:cs typeface="Arial" panose="020B0604020202020204" pitchFamily="34" charset="0"/>
              </a:rPr>
              <a:t>Equality and equity</a:t>
            </a:r>
          </a:p>
          <a:p>
            <a:pPr marL="457200" indent="-457200" algn="l">
              <a:buFont typeface="Arial" panose="020B0604020202020204" pitchFamily="34" charset="0"/>
              <a:buChar char="•"/>
            </a:pPr>
            <a:r>
              <a:rPr lang="en-GB" sz="2400" dirty="0">
                <a:cs typeface="Arial" panose="020B0604020202020204" pitchFamily="34" charset="0"/>
              </a:rPr>
              <a:t>Evaluability</a:t>
            </a:r>
          </a:p>
          <a:p>
            <a:pPr marL="457200" indent="-457200" algn="l">
              <a:buFont typeface="Arial" panose="020B0604020202020204" pitchFamily="34" charset="0"/>
              <a:buChar char="•"/>
            </a:pPr>
            <a:r>
              <a:rPr lang="en-GB" sz="2400" dirty="0">
                <a:cs typeface="Arial" panose="020B0604020202020204" pitchFamily="34" charset="0"/>
              </a:rPr>
              <a:t>Coproduction</a:t>
            </a:r>
          </a:p>
          <a:p>
            <a:pPr marL="457200" indent="-457200" algn="l">
              <a:buFont typeface="Arial" panose="020B0604020202020204" pitchFamily="34" charset="0"/>
              <a:buChar char="•"/>
            </a:pPr>
            <a:r>
              <a:rPr lang="en-GB" sz="2400" dirty="0">
                <a:cs typeface="Arial" panose="020B0604020202020204" pitchFamily="34" charset="0"/>
              </a:rPr>
              <a:t>Raising awareness and tackling stigma</a:t>
            </a:r>
          </a:p>
          <a:p>
            <a:pPr marL="457200" indent="-457200" algn="l">
              <a:buFont typeface="Arial" panose="020B0604020202020204" pitchFamily="34" charset="0"/>
              <a:buChar char="•"/>
            </a:pPr>
            <a:r>
              <a:rPr lang="en-GB" sz="2400" dirty="0">
                <a:cs typeface="Arial" panose="020B0604020202020204" pitchFamily="34" charset="0"/>
              </a:rPr>
              <a:t>The infant at the centre</a:t>
            </a:r>
            <a:br>
              <a:rPr lang="en-GB" sz="2400" dirty="0">
                <a:cs typeface="Arial" panose="020B0604020202020204" pitchFamily="34" charset="0"/>
              </a:rPr>
            </a:br>
            <a:r>
              <a:rPr lang="en-GB" sz="2400" dirty="0">
                <a:cs typeface="Arial" panose="020B0604020202020204" pitchFamily="34" charset="0"/>
              </a:rPr>
              <a:t>	Getting it right for every child (</a:t>
            </a:r>
            <a:r>
              <a:rPr lang="en-GB" sz="2400" dirty="0" err="1">
                <a:cs typeface="Arial" panose="020B0604020202020204" pitchFamily="34" charset="0"/>
              </a:rPr>
              <a:t>GIRFEC</a:t>
            </a:r>
            <a:r>
              <a:rPr lang="en-GB" sz="2400" dirty="0">
                <a:cs typeface="Arial" panose="020B0604020202020204" pitchFamily="34" charset="0"/>
              </a:rPr>
              <a:t>)</a:t>
            </a:r>
            <a:br>
              <a:rPr lang="en-GB" sz="2400" dirty="0">
                <a:cs typeface="Arial" panose="020B0604020202020204" pitchFamily="34" charset="0"/>
              </a:rPr>
            </a:br>
            <a:r>
              <a:rPr lang="en-GB" sz="2400" dirty="0">
                <a:cs typeface="Arial" panose="020B0604020202020204" pitchFamily="34" charset="0"/>
              </a:rPr>
              <a:t>	</a:t>
            </a:r>
            <a:r>
              <a:rPr lang="en-GB" dirty="0">
                <a:cs typeface="Arial" panose="020B0604020202020204" pitchFamily="34" charset="0"/>
              </a:rPr>
              <a:t>T</a:t>
            </a:r>
            <a:r>
              <a:rPr lang="en-GB" sz="2400" dirty="0">
                <a:cs typeface="Arial" panose="020B0604020202020204" pitchFamily="34" charset="0"/>
              </a:rPr>
              <a:t>he </a:t>
            </a:r>
            <a:r>
              <a:rPr lang="en-GB" dirty="0">
                <a:cs typeface="Arial" panose="020B0604020202020204" pitchFamily="34" charset="0"/>
              </a:rPr>
              <a:t>P</a:t>
            </a:r>
            <a:r>
              <a:rPr lang="en-GB" sz="2400" dirty="0">
                <a:cs typeface="Arial" panose="020B0604020202020204" pitchFamily="34" charset="0"/>
              </a:rPr>
              <a:t>romise</a:t>
            </a:r>
            <a:br>
              <a:rPr lang="en-GB" sz="2400" dirty="0">
                <a:cs typeface="Arial" panose="020B0604020202020204" pitchFamily="34" charset="0"/>
              </a:rPr>
            </a:br>
            <a:r>
              <a:rPr lang="en-GB" sz="2400" dirty="0">
                <a:cs typeface="Arial" panose="020B0604020202020204" pitchFamily="34" charset="0"/>
              </a:rPr>
              <a:t>	</a:t>
            </a:r>
            <a:r>
              <a:rPr lang="en-GB" sz="2400" b="1" dirty="0" err="1">
                <a:cs typeface="Arial" panose="020B0604020202020204" pitchFamily="34" charset="0"/>
              </a:rPr>
              <a:t>UNCRC</a:t>
            </a:r>
            <a:r>
              <a:rPr lang="en-GB" sz="2400" b="1" dirty="0">
                <a:cs typeface="Arial" panose="020B0604020202020204" pitchFamily="34" charset="0"/>
              </a:rPr>
              <a:t> &amp; infants’ rights and voice</a:t>
            </a:r>
            <a:br>
              <a:rPr lang="en-GB" sz="2400" dirty="0">
                <a:cs typeface="Arial" panose="020B0604020202020204" pitchFamily="34" charset="0"/>
              </a:rPr>
            </a:br>
            <a:r>
              <a:rPr lang="en-GB" sz="2400" dirty="0">
                <a:cs typeface="Arial" panose="020B0604020202020204" pitchFamily="34" charset="0"/>
              </a:rPr>
              <a:t>	UNICEF Baby-Friendly Accreditation</a:t>
            </a:r>
          </a:p>
          <a:p>
            <a:pPr marL="457200" indent="-457200" algn="l">
              <a:buFont typeface="Arial" panose="020B0604020202020204" pitchFamily="34" charset="0"/>
              <a:buChar char="•"/>
            </a:pPr>
            <a:r>
              <a:rPr lang="en-GB" sz="2400" dirty="0">
                <a:cs typeface="Arial" panose="020B0604020202020204" pitchFamily="34" charset="0"/>
              </a:rPr>
              <a:t>Workforce training, recruitment &amp; retention</a:t>
            </a:r>
          </a:p>
          <a:p>
            <a:pPr marL="457200" indent="-457200" algn="l">
              <a:buFont typeface="Arial" panose="020B0604020202020204" pitchFamily="34" charset="0"/>
              <a:buChar char="•"/>
            </a:pPr>
            <a:r>
              <a:rPr lang="en-GB" sz="2400" dirty="0">
                <a:cs typeface="Arial" panose="020B0604020202020204" pitchFamily="34" charset="0"/>
              </a:rPr>
              <a:t>Quality improvement approach</a:t>
            </a:r>
          </a:p>
          <a:p>
            <a:pPr marL="457200" indent="-457200" algn="l">
              <a:buFont typeface="Arial" panose="020B0604020202020204" pitchFamily="34" charset="0"/>
              <a:buChar char="•"/>
            </a:pPr>
            <a:r>
              <a:rPr lang="en-GB" sz="2400" dirty="0">
                <a:cs typeface="Arial" panose="020B0604020202020204" pitchFamily="34" charset="0"/>
              </a:rPr>
              <a:t>Recovery</a:t>
            </a:r>
          </a:p>
        </p:txBody>
      </p:sp>
    </p:spTree>
    <p:extLst>
      <p:ext uri="{BB962C8B-B14F-4D97-AF65-F5344CB8AC3E}">
        <p14:creationId xmlns:p14="http://schemas.microsoft.com/office/powerpoint/2010/main" val="4260384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486AB-B627-0CDC-439C-15ED2EDCD482}"/>
              </a:ext>
            </a:extLst>
          </p:cNvPr>
          <p:cNvSpPr>
            <a:spLocks noGrp="1"/>
          </p:cNvSpPr>
          <p:nvPr>
            <p:ph type="title"/>
          </p:nvPr>
        </p:nvSpPr>
        <p:spPr>
          <a:xfrm>
            <a:off x="3476625" y="156845"/>
            <a:ext cx="4562475" cy="777875"/>
          </a:xfrm>
        </p:spPr>
        <p:txBody>
          <a:bodyPr>
            <a:normAutofit/>
          </a:bodyPr>
          <a:lstStyle/>
          <a:p>
            <a:pPr algn="ctr"/>
            <a:r>
              <a:rPr lang="en-GB" sz="3600" b="1" dirty="0">
                <a:solidFill>
                  <a:schemeClr val="accent1"/>
                </a:solidFill>
                <a:latin typeface="+mn-lt"/>
              </a:rPr>
              <a:t>Infant Rights </a:t>
            </a:r>
          </a:p>
        </p:txBody>
      </p:sp>
      <p:sp>
        <p:nvSpPr>
          <p:cNvPr id="3" name="Content Placeholder 2">
            <a:extLst>
              <a:ext uri="{FF2B5EF4-FFF2-40B4-BE49-F238E27FC236}">
                <a16:creationId xmlns:a16="http://schemas.microsoft.com/office/drawing/2014/main" id="{C40CE1CA-2258-BF06-B129-C4EF7E724B4B}"/>
              </a:ext>
            </a:extLst>
          </p:cNvPr>
          <p:cNvSpPr txBox="1">
            <a:spLocks/>
          </p:cNvSpPr>
          <p:nvPr/>
        </p:nvSpPr>
        <p:spPr>
          <a:xfrm>
            <a:off x="838200" y="1066799"/>
            <a:ext cx="6143625" cy="52083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ea typeface="Calibri" panose="020F0502020204030204" pitchFamily="34" charset="0"/>
                <a:cs typeface="Arial" panose="020B0604020202020204" pitchFamily="34" charset="0"/>
              </a:rPr>
              <a:t>Babies and very young children…</a:t>
            </a:r>
          </a:p>
          <a:p>
            <a:r>
              <a:rPr lang="en-GB" sz="2400" dirty="0">
                <a:ea typeface="Calibri" panose="020F0502020204030204" pitchFamily="34" charset="0"/>
                <a:cs typeface="Arial" panose="020B0604020202020204" pitchFamily="34" charset="0"/>
              </a:rPr>
              <a:t>have the </a:t>
            </a:r>
            <a:r>
              <a:rPr lang="en-GB" sz="2400" b="1" dirty="0">
                <a:solidFill>
                  <a:schemeClr val="accent1">
                    <a:lumMod val="75000"/>
                  </a:schemeClr>
                </a:solidFill>
                <a:ea typeface="Calibri" panose="020F0502020204030204" pitchFamily="34" charset="0"/>
                <a:cs typeface="Arial" panose="020B0604020202020204" pitchFamily="34" charset="0"/>
              </a:rPr>
              <a:t>same rights </a:t>
            </a:r>
            <a:r>
              <a:rPr lang="en-GB" sz="2400" dirty="0">
                <a:ea typeface="Calibri" panose="020F0502020204030204" pitchFamily="34" charset="0"/>
                <a:cs typeface="Arial" panose="020B0604020202020204" pitchFamily="34" charset="0"/>
              </a:rPr>
              <a:t>as all children and young people</a:t>
            </a:r>
          </a:p>
          <a:p>
            <a:r>
              <a:rPr lang="en-GB" sz="2400" dirty="0">
                <a:ea typeface="Calibri" panose="020F0502020204030204" pitchFamily="34" charset="0"/>
                <a:cs typeface="Arial" panose="020B0604020202020204" pitchFamily="34" charset="0"/>
              </a:rPr>
              <a:t>face </a:t>
            </a:r>
            <a:r>
              <a:rPr lang="en-GB" sz="2400" b="1" dirty="0">
                <a:solidFill>
                  <a:schemeClr val="accent1">
                    <a:lumMod val="75000"/>
                  </a:schemeClr>
                </a:solidFill>
                <a:ea typeface="Calibri" panose="020F0502020204030204" pitchFamily="34" charset="0"/>
                <a:cs typeface="Arial" panose="020B0604020202020204" pitchFamily="34" charset="0"/>
              </a:rPr>
              <a:t>challenges</a:t>
            </a:r>
            <a:r>
              <a:rPr lang="en-GB" sz="2400" dirty="0">
                <a:ea typeface="Calibri" panose="020F0502020204030204" pitchFamily="34" charset="0"/>
                <a:cs typeface="Arial" panose="020B0604020202020204" pitchFamily="34" charset="0"/>
              </a:rPr>
              <a:t> which are unique to their age and stage</a:t>
            </a:r>
          </a:p>
          <a:p>
            <a:r>
              <a:rPr lang="en-GB" sz="2400" dirty="0">
                <a:ea typeface="Calibri" panose="020F0502020204030204" pitchFamily="34" charset="0"/>
                <a:cs typeface="Arial" panose="020B0604020202020204" pitchFamily="34" charset="0"/>
              </a:rPr>
              <a:t>have </a:t>
            </a:r>
            <a:r>
              <a:rPr lang="en-GB" sz="2400" b="1" dirty="0">
                <a:solidFill>
                  <a:schemeClr val="accent1">
                    <a:lumMod val="75000"/>
                  </a:schemeClr>
                </a:solidFill>
                <a:ea typeface="Calibri" panose="020F0502020204030204" pitchFamily="34" charset="0"/>
                <a:cs typeface="Arial" panose="020B0604020202020204" pitchFamily="34" charset="0"/>
              </a:rPr>
              <a:t>agency</a:t>
            </a:r>
            <a:r>
              <a:rPr lang="en-GB" sz="2400" dirty="0">
                <a:ea typeface="Calibri" panose="020F0502020204030204" pitchFamily="34" charset="0"/>
                <a:cs typeface="Arial" panose="020B0604020202020204" pitchFamily="34" charset="0"/>
              </a:rPr>
              <a:t> and presence which impacts on the world and people around them, have </a:t>
            </a:r>
            <a:r>
              <a:rPr lang="en-GB" sz="2400" b="1" dirty="0">
                <a:solidFill>
                  <a:schemeClr val="accent1">
                    <a:lumMod val="75000"/>
                  </a:schemeClr>
                </a:solidFill>
                <a:cs typeface="Arial" panose="020B0604020202020204" pitchFamily="34" charset="0"/>
              </a:rPr>
              <a:t>interests</a:t>
            </a:r>
            <a:r>
              <a:rPr lang="en-GB" sz="2400" dirty="0">
                <a:ea typeface="Calibri" panose="020F0502020204030204" pitchFamily="34" charset="0"/>
                <a:cs typeface="Arial" panose="020B0604020202020204" pitchFamily="34" charset="0"/>
              </a:rPr>
              <a:t> &amp; </a:t>
            </a:r>
            <a:r>
              <a:rPr lang="en-GB" sz="2400" b="1" dirty="0">
                <a:solidFill>
                  <a:schemeClr val="accent1">
                    <a:lumMod val="75000"/>
                  </a:schemeClr>
                </a:solidFill>
                <a:cs typeface="Arial" panose="020B0604020202020204" pitchFamily="34" charset="0"/>
              </a:rPr>
              <a:t>capacities</a:t>
            </a:r>
            <a:r>
              <a:rPr lang="en-GB" sz="2400" dirty="0">
                <a:ea typeface="Calibri" panose="020F0502020204030204" pitchFamily="34" charset="0"/>
                <a:cs typeface="Arial" panose="020B0604020202020204" pitchFamily="34" charset="0"/>
              </a:rPr>
              <a:t> that need to be nurtured</a:t>
            </a:r>
          </a:p>
          <a:p>
            <a:r>
              <a:rPr lang="en-GB" sz="2400" dirty="0">
                <a:ea typeface="Calibri" panose="020F0502020204030204" pitchFamily="34" charset="0"/>
                <a:cs typeface="Arial" panose="020B0604020202020204" pitchFamily="34" charset="0"/>
              </a:rPr>
              <a:t>are </a:t>
            </a:r>
            <a:r>
              <a:rPr lang="en-GB" sz="2400" b="1" dirty="0">
                <a:solidFill>
                  <a:schemeClr val="accent1">
                    <a:lumMod val="75000"/>
                  </a:schemeClr>
                </a:solidFill>
                <a:cs typeface="Arial" panose="020B0604020202020204" pitchFamily="34" charset="0"/>
              </a:rPr>
              <a:t>vulnerable</a:t>
            </a:r>
            <a:r>
              <a:rPr lang="en-GB" sz="2400" dirty="0">
                <a:ea typeface="Calibri" panose="020F0502020204030204" pitchFamily="34" charset="0"/>
                <a:cs typeface="Arial" panose="020B0604020202020204" pitchFamily="34" charset="0"/>
              </a:rPr>
              <a:t> and are reliant on support, guidance, and at times protection in the realisation of their rights</a:t>
            </a:r>
            <a:endParaRPr lang="en-US" sz="2400" b="1" dirty="0">
              <a:cs typeface="Arial" panose="020B0604020202020204" pitchFamily="34" charset="0"/>
            </a:endParaRPr>
          </a:p>
        </p:txBody>
      </p:sp>
      <p:pic>
        <p:nvPicPr>
          <p:cNvPr id="4" name="Content Placeholder 5">
            <a:extLst>
              <a:ext uri="{FF2B5EF4-FFF2-40B4-BE49-F238E27FC236}">
                <a16:creationId xmlns:a16="http://schemas.microsoft.com/office/drawing/2014/main" id="{B128B1CB-8377-D1DA-4629-7AD1DCE4F1C8}"/>
              </a:ext>
            </a:extLst>
          </p:cNvPr>
          <p:cNvPicPr>
            <a:picLocks noChangeAspect="1"/>
          </p:cNvPicPr>
          <p:nvPr/>
        </p:nvPicPr>
        <p:blipFill>
          <a:blip r:embed="rId2"/>
          <a:stretch>
            <a:fillRect/>
          </a:stretch>
        </p:blipFill>
        <p:spPr>
          <a:xfrm>
            <a:off x="7289658" y="1179565"/>
            <a:ext cx="4613272" cy="3107329"/>
          </a:xfrm>
          <a:prstGeom prst="rect">
            <a:avLst/>
          </a:prstGeom>
          <a:ln>
            <a:noFill/>
          </a:ln>
          <a:effectLst>
            <a:softEdge rad="112500"/>
          </a:effectLst>
        </p:spPr>
      </p:pic>
      <p:pic>
        <p:nvPicPr>
          <p:cNvPr id="5" name="Picture 4">
            <a:extLst>
              <a:ext uri="{FF2B5EF4-FFF2-40B4-BE49-F238E27FC236}">
                <a16:creationId xmlns:a16="http://schemas.microsoft.com/office/drawing/2014/main" id="{15CB035C-3D2D-5C26-DCDC-86E7E7D93E5D}"/>
              </a:ext>
            </a:extLst>
          </p:cNvPr>
          <p:cNvPicPr>
            <a:picLocks noChangeAspect="1"/>
          </p:cNvPicPr>
          <p:nvPr/>
        </p:nvPicPr>
        <p:blipFill>
          <a:blip r:embed="rId3"/>
          <a:stretch>
            <a:fillRect/>
          </a:stretch>
        </p:blipFill>
        <p:spPr>
          <a:xfrm>
            <a:off x="7210572" y="849073"/>
            <a:ext cx="2097085" cy="890834"/>
          </a:xfrm>
          <a:prstGeom prst="rect">
            <a:avLst/>
          </a:prstGeom>
        </p:spPr>
      </p:pic>
      <p:sp>
        <p:nvSpPr>
          <p:cNvPr id="6" name="TextBox 5">
            <a:extLst>
              <a:ext uri="{FF2B5EF4-FFF2-40B4-BE49-F238E27FC236}">
                <a16:creationId xmlns:a16="http://schemas.microsoft.com/office/drawing/2014/main" id="{4874DA1F-5CCE-010F-BDDC-638E7FA2A164}"/>
              </a:ext>
            </a:extLst>
          </p:cNvPr>
          <p:cNvSpPr txBox="1"/>
          <p:nvPr/>
        </p:nvSpPr>
        <p:spPr>
          <a:xfrm>
            <a:off x="7210572" y="4286894"/>
            <a:ext cx="4692368" cy="1938992"/>
          </a:xfrm>
          <a:prstGeom prst="rect">
            <a:avLst/>
          </a:prstGeom>
          <a:noFill/>
        </p:spPr>
        <p:txBody>
          <a:bodyPr wrap="square">
            <a:spAutoFit/>
          </a:bodyPr>
          <a:lstStyle/>
          <a:p>
            <a:r>
              <a:rPr lang="en-US" sz="2000" dirty="0"/>
              <a:t>WAIMH </a:t>
            </a:r>
            <a:r>
              <a:rPr lang="en-US" sz="2000" dirty="0">
                <a:effectLst/>
              </a:rPr>
              <a:t>Position Paper on the Rights of Infants</a:t>
            </a:r>
            <a:r>
              <a:rPr lang="en-US" sz="2000" baseline="30000" dirty="0">
                <a:effectLst/>
              </a:rPr>
              <a:t>3</a:t>
            </a:r>
            <a:r>
              <a:rPr lang="en-US" sz="2000" dirty="0">
                <a:effectLst/>
              </a:rPr>
              <a:t> argues that the United Nations Convention on the Rights of the Child</a:t>
            </a:r>
            <a:r>
              <a:rPr lang="en-US" sz="2000" baseline="30000" dirty="0">
                <a:effectLst/>
              </a:rPr>
              <a:t>4</a:t>
            </a:r>
            <a:r>
              <a:rPr lang="en-US" sz="2000" dirty="0">
                <a:effectLst/>
              </a:rPr>
              <a:t> </a:t>
            </a:r>
            <a:r>
              <a:rPr lang="en-US" sz="2000" i="1" dirty="0">
                <a:solidFill>
                  <a:srgbClr val="0070C0"/>
                </a:solidFill>
                <a:effectLst/>
              </a:rPr>
              <a:t>‘does not sufficiently differentiate the needs of infants and toddlers from those of older children’. </a:t>
            </a:r>
          </a:p>
        </p:txBody>
      </p:sp>
      <p:pic>
        <p:nvPicPr>
          <p:cNvPr id="8" name="Picture 7">
            <a:extLst>
              <a:ext uri="{FF2B5EF4-FFF2-40B4-BE49-F238E27FC236}">
                <a16:creationId xmlns:a16="http://schemas.microsoft.com/office/drawing/2014/main" id="{88E54F6F-05B8-EE06-0775-2864B8A6F2B3}"/>
              </a:ext>
            </a:extLst>
          </p:cNvPr>
          <p:cNvPicPr>
            <a:picLocks noChangeAspect="1"/>
          </p:cNvPicPr>
          <p:nvPr/>
        </p:nvPicPr>
        <p:blipFill>
          <a:blip r:embed="rId4"/>
          <a:stretch>
            <a:fillRect/>
          </a:stretch>
        </p:blipFill>
        <p:spPr>
          <a:xfrm>
            <a:off x="9489440" y="5872480"/>
            <a:ext cx="2702560" cy="1005840"/>
          </a:xfrm>
          <a:prstGeom prst="rect">
            <a:avLst/>
          </a:prstGeom>
        </p:spPr>
      </p:pic>
      <p:pic>
        <p:nvPicPr>
          <p:cNvPr id="9" name="Picture 8">
            <a:extLst>
              <a:ext uri="{FF2B5EF4-FFF2-40B4-BE49-F238E27FC236}">
                <a16:creationId xmlns:a16="http://schemas.microsoft.com/office/drawing/2014/main" id="{0077C128-3A82-D226-4933-49293EDDC0F2}"/>
              </a:ext>
            </a:extLst>
          </p:cNvPr>
          <p:cNvPicPr>
            <a:picLocks noChangeAspect="1"/>
          </p:cNvPicPr>
          <p:nvPr/>
        </p:nvPicPr>
        <p:blipFill>
          <a:blip r:embed="rId4"/>
          <a:stretch>
            <a:fillRect/>
          </a:stretch>
        </p:blipFill>
        <p:spPr>
          <a:xfrm>
            <a:off x="9489440" y="5793138"/>
            <a:ext cx="2702560" cy="1085182"/>
          </a:xfrm>
          <a:prstGeom prst="rect">
            <a:avLst/>
          </a:prstGeom>
        </p:spPr>
      </p:pic>
      <p:pic>
        <p:nvPicPr>
          <p:cNvPr id="10" name="Picture 9">
            <a:extLst>
              <a:ext uri="{FF2B5EF4-FFF2-40B4-BE49-F238E27FC236}">
                <a16:creationId xmlns:a16="http://schemas.microsoft.com/office/drawing/2014/main" id="{0CDEAC86-5204-938A-A374-49203914BA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3293" y="-36542"/>
            <a:ext cx="3468707" cy="777875"/>
          </a:xfrm>
          <a:prstGeom prst="rect">
            <a:avLst/>
          </a:prstGeom>
        </p:spPr>
      </p:pic>
      <p:pic>
        <p:nvPicPr>
          <p:cNvPr id="11" name="Picture 10">
            <a:extLst>
              <a:ext uri="{FF2B5EF4-FFF2-40B4-BE49-F238E27FC236}">
                <a16:creationId xmlns:a16="http://schemas.microsoft.com/office/drawing/2014/main" id="{3C0BD026-4F1D-A00D-EF4C-AE084E3010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6542"/>
            <a:ext cx="1079653" cy="1079653"/>
          </a:xfrm>
          <a:prstGeom prst="rect">
            <a:avLst/>
          </a:prstGeom>
        </p:spPr>
      </p:pic>
    </p:spTree>
    <p:extLst>
      <p:ext uri="{BB962C8B-B14F-4D97-AF65-F5344CB8AC3E}">
        <p14:creationId xmlns:p14="http://schemas.microsoft.com/office/powerpoint/2010/main" val="1559239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BA8E4-653F-1913-39FE-379A9000AA33}"/>
              </a:ext>
            </a:extLst>
          </p:cNvPr>
          <p:cNvSpPr>
            <a:spLocks noGrp="1"/>
          </p:cNvSpPr>
          <p:nvPr>
            <p:ph type="title"/>
          </p:nvPr>
        </p:nvSpPr>
        <p:spPr>
          <a:xfrm>
            <a:off x="2105025" y="902017"/>
            <a:ext cx="7981950" cy="698183"/>
          </a:xfrm>
        </p:spPr>
        <p:txBody>
          <a:bodyPr>
            <a:normAutofit/>
          </a:bodyPr>
          <a:lstStyle/>
          <a:p>
            <a:pPr algn="ctr"/>
            <a:r>
              <a:rPr lang="en-GB" sz="3600" b="1" dirty="0">
                <a:solidFill>
                  <a:schemeClr val="accent1">
                    <a:lumMod val="75000"/>
                  </a:schemeClr>
                </a:solidFill>
                <a:latin typeface="+mn-lt"/>
              </a:rPr>
              <a:t>What’s Important</a:t>
            </a:r>
            <a:endParaRPr lang="en-GB" sz="3600" dirty="0"/>
          </a:p>
        </p:txBody>
      </p:sp>
      <p:pic>
        <p:nvPicPr>
          <p:cNvPr id="4" name="Picture 3">
            <a:extLst>
              <a:ext uri="{FF2B5EF4-FFF2-40B4-BE49-F238E27FC236}">
                <a16:creationId xmlns:a16="http://schemas.microsoft.com/office/drawing/2014/main" id="{D7DF00AD-1BEB-3B85-E885-68E45593B0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293" y="17463"/>
            <a:ext cx="3468707" cy="924560"/>
          </a:xfrm>
          <a:prstGeom prst="rect">
            <a:avLst/>
          </a:prstGeom>
        </p:spPr>
      </p:pic>
      <p:pic>
        <p:nvPicPr>
          <p:cNvPr id="5" name="Picture 4">
            <a:extLst>
              <a:ext uri="{FF2B5EF4-FFF2-40B4-BE49-F238E27FC236}">
                <a16:creationId xmlns:a16="http://schemas.microsoft.com/office/drawing/2014/main" id="{1A0154B8-FC15-44AF-2823-BD5159E780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492"/>
            <a:ext cx="1334452" cy="1334452"/>
          </a:xfrm>
          <a:prstGeom prst="rect">
            <a:avLst/>
          </a:prstGeom>
        </p:spPr>
      </p:pic>
      <p:pic>
        <p:nvPicPr>
          <p:cNvPr id="6" name="Picture 5">
            <a:extLst>
              <a:ext uri="{FF2B5EF4-FFF2-40B4-BE49-F238E27FC236}">
                <a16:creationId xmlns:a16="http://schemas.microsoft.com/office/drawing/2014/main" id="{3F1A746D-E73D-48BC-9093-B679620174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21545" y="5652520"/>
            <a:ext cx="2231551" cy="1239520"/>
          </a:xfrm>
          <a:prstGeom prst="rect">
            <a:avLst/>
          </a:prstGeom>
        </p:spPr>
      </p:pic>
      <p:sp>
        <p:nvSpPr>
          <p:cNvPr id="9" name="Content Placeholder 2">
            <a:extLst>
              <a:ext uri="{FF2B5EF4-FFF2-40B4-BE49-F238E27FC236}">
                <a16:creationId xmlns:a16="http://schemas.microsoft.com/office/drawing/2014/main" id="{8B40B19D-B0B0-7992-6008-89C78499B1F9}"/>
              </a:ext>
            </a:extLst>
          </p:cNvPr>
          <p:cNvSpPr txBox="1">
            <a:spLocks/>
          </p:cNvSpPr>
          <p:nvPr/>
        </p:nvSpPr>
        <p:spPr>
          <a:xfrm>
            <a:off x="848920" y="1752600"/>
            <a:ext cx="10515600" cy="428885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GB" sz="2400" b="1" dirty="0">
                <a:cs typeface="Arial" panose="020B0604020202020204" pitchFamily="34" charset="0"/>
              </a:rPr>
              <a:t>Equality and equity</a:t>
            </a:r>
          </a:p>
          <a:p>
            <a:pPr marL="457200" indent="-457200" algn="l">
              <a:buFont typeface="Arial" panose="020B0604020202020204" pitchFamily="34" charset="0"/>
              <a:buChar char="•"/>
            </a:pPr>
            <a:r>
              <a:rPr lang="en-GB" sz="2400" dirty="0">
                <a:cs typeface="Arial" panose="020B0604020202020204" pitchFamily="34" charset="0"/>
              </a:rPr>
              <a:t>Evaluability</a:t>
            </a:r>
          </a:p>
          <a:p>
            <a:pPr marL="457200" indent="-457200" algn="l">
              <a:buFont typeface="Arial" panose="020B0604020202020204" pitchFamily="34" charset="0"/>
              <a:buChar char="•"/>
            </a:pPr>
            <a:r>
              <a:rPr lang="en-GB" sz="2400" b="1" dirty="0">
                <a:cs typeface="Arial" panose="020B0604020202020204" pitchFamily="34" charset="0"/>
              </a:rPr>
              <a:t>Coproduction</a:t>
            </a:r>
          </a:p>
          <a:p>
            <a:pPr marL="457200" indent="-457200" algn="l">
              <a:buFont typeface="Arial" panose="020B0604020202020204" pitchFamily="34" charset="0"/>
              <a:buChar char="•"/>
            </a:pPr>
            <a:r>
              <a:rPr lang="en-GB" sz="2400" dirty="0">
                <a:cs typeface="Arial" panose="020B0604020202020204" pitchFamily="34" charset="0"/>
              </a:rPr>
              <a:t>Raising awareness and tackling stigma</a:t>
            </a:r>
          </a:p>
          <a:p>
            <a:pPr marL="457200" indent="-457200" algn="l">
              <a:buFont typeface="Arial" panose="020B0604020202020204" pitchFamily="34" charset="0"/>
              <a:buChar char="•"/>
            </a:pPr>
            <a:r>
              <a:rPr lang="en-GB" sz="2400" dirty="0">
                <a:cs typeface="Arial" panose="020B0604020202020204" pitchFamily="34" charset="0"/>
              </a:rPr>
              <a:t>The infant at the centre</a:t>
            </a:r>
            <a:br>
              <a:rPr lang="en-GB" sz="2400" dirty="0">
                <a:cs typeface="Arial" panose="020B0604020202020204" pitchFamily="34" charset="0"/>
              </a:rPr>
            </a:br>
            <a:r>
              <a:rPr lang="en-GB" sz="2400" dirty="0">
                <a:cs typeface="Arial" panose="020B0604020202020204" pitchFamily="34" charset="0"/>
              </a:rPr>
              <a:t>	Getting it right for every child (</a:t>
            </a:r>
            <a:r>
              <a:rPr lang="en-GB" sz="2400" dirty="0" err="1">
                <a:cs typeface="Arial" panose="020B0604020202020204" pitchFamily="34" charset="0"/>
              </a:rPr>
              <a:t>GIRFEC</a:t>
            </a:r>
            <a:r>
              <a:rPr lang="en-GB" sz="2400" dirty="0">
                <a:cs typeface="Arial" panose="020B0604020202020204" pitchFamily="34" charset="0"/>
              </a:rPr>
              <a:t>)</a:t>
            </a:r>
            <a:br>
              <a:rPr lang="en-GB" sz="2400" dirty="0">
                <a:cs typeface="Arial" panose="020B0604020202020204" pitchFamily="34" charset="0"/>
              </a:rPr>
            </a:br>
            <a:r>
              <a:rPr lang="en-GB" sz="2400" dirty="0">
                <a:cs typeface="Arial" panose="020B0604020202020204" pitchFamily="34" charset="0"/>
              </a:rPr>
              <a:t>	</a:t>
            </a:r>
            <a:r>
              <a:rPr lang="en-GB" dirty="0">
                <a:cs typeface="Arial" panose="020B0604020202020204" pitchFamily="34" charset="0"/>
              </a:rPr>
              <a:t>T</a:t>
            </a:r>
            <a:r>
              <a:rPr lang="en-GB" sz="2400" dirty="0">
                <a:cs typeface="Arial" panose="020B0604020202020204" pitchFamily="34" charset="0"/>
              </a:rPr>
              <a:t>he </a:t>
            </a:r>
            <a:r>
              <a:rPr lang="en-GB" dirty="0">
                <a:cs typeface="Arial" panose="020B0604020202020204" pitchFamily="34" charset="0"/>
              </a:rPr>
              <a:t>P</a:t>
            </a:r>
            <a:r>
              <a:rPr lang="en-GB" sz="2400" dirty="0">
                <a:cs typeface="Arial" panose="020B0604020202020204" pitchFamily="34" charset="0"/>
              </a:rPr>
              <a:t>romise</a:t>
            </a:r>
            <a:br>
              <a:rPr lang="en-GB" sz="2400" dirty="0">
                <a:cs typeface="Arial" panose="020B0604020202020204" pitchFamily="34" charset="0"/>
              </a:rPr>
            </a:br>
            <a:r>
              <a:rPr lang="en-GB" sz="2400" dirty="0">
                <a:cs typeface="Arial" panose="020B0604020202020204" pitchFamily="34" charset="0"/>
              </a:rPr>
              <a:t>	</a:t>
            </a:r>
            <a:r>
              <a:rPr lang="en-GB" sz="2400" dirty="0" err="1">
                <a:cs typeface="Arial" panose="020B0604020202020204" pitchFamily="34" charset="0"/>
              </a:rPr>
              <a:t>UNCRC</a:t>
            </a:r>
            <a:r>
              <a:rPr lang="en-GB" sz="2400" dirty="0">
                <a:cs typeface="Arial" panose="020B0604020202020204" pitchFamily="34" charset="0"/>
              </a:rPr>
              <a:t> &amp; infants’ rights and voice</a:t>
            </a:r>
            <a:br>
              <a:rPr lang="en-GB" sz="2400" dirty="0">
                <a:cs typeface="Arial" panose="020B0604020202020204" pitchFamily="34" charset="0"/>
              </a:rPr>
            </a:br>
            <a:r>
              <a:rPr lang="en-GB" sz="2400" dirty="0">
                <a:cs typeface="Arial" panose="020B0604020202020204" pitchFamily="34" charset="0"/>
              </a:rPr>
              <a:t>	UNICEF Baby-Friendly Accreditation</a:t>
            </a:r>
          </a:p>
          <a:p>
            <a:pPr marL="457200" indent="-457200" algn="l">
              <a:buFont typeface="Arial" panose="020B0604020202020204" pitchFamily="34" charset="0"/>
              <a:buChar char="•"/>
            </a:pPr>
            <a:r>
              <a:rPr lang="en-GB" sz="2400" dirty="0">
                <a:cs typeface="Arial" panose="020B0604020202020204" pitchFamily="34" charset="0"/>
              </a:rPr>
              <a:t>Workforce training, recruitment &amp; retention</a:t>
            </a:r>
          </a:p>
          <a:p>
            <a:pPr marL="457200" indent="-457200" algn="l">
              <a:buFont typeface="Arial" panose="020B0604020202020204" pitchFamily="34" charset="0"/>
              <a:buChar char="•"/>
            </a:pPr>
            <a:r>
              <a:rPr lang="en-GB" sz="2400" dirty="0">
                <a:cs typeface="Arial" panose="020B0604020202020204" pitchFamily="34" charset="0"/>
              </a:rPr>
              <a:t>Quality improvement approach</a:t>
            </a:r>
          </a:p>
          <a:p>
            <a:pPr marL="457200" indent="-457200" algn="l">
              <a:buFont typeface="Arial" panose="020B0604020202020204" pitchFamily="34" charset="0"/>
              <a:buChar char="•"/>
            </a:pPr>
            <a:r>
              <a:rPr lang="en-GB" sz="2400" dirty="0">
                <a:cs typeface="Arial" panose="020B0604020202020204" pitchFamily="34" charset="0"/>
              </a:rPr>
              <a:t>Recovery</a:t>
            </a:r>
          </a:p>
        </p:txBody>
      </p:sp>
    </p:spTree>
    <p:extLst>
      <p:ext uri="{BB962C8B-B14F-4D97-AF65-F5344CB8AC3E}">
        <p14:creationId xmlns:p14="http://schemas.microsoft.com/office/powerpoint/2010/main" val="1334028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4"/>
          <p:cNvSpPr>
            <a:spLocks noGrp="1" noChangeArrowheads="1"/>
          </p:cNvSpPr>
          <p:nvPr>
            <p:ph type="title"/>
          </p:nvPr>
        </p:nvSpPr>
        <p:spPr>
          <a:xfrm>
            <a:off x="2111354" y="913020"/>
            <a:ext cx="7306965" cy="716708"/>
          </a:xfrm>
        </p:spPr>
        <p:txBody>
          <a:bodyPr>
            <a:noAutofit/>
          </a:bodyPr>
          <a:lstStyle/>
          <a:p>
            <a:pPr eaLnBrk="1" hangingPunct="1"/>
            <a:r>
              <a:rPr lang="en-US" altLang="en-US" sz="3600" b="1" dirty="0" err="1">
                <a:solidFill>
                  <a:schemeClr val="accent1"/>
                </a:solidFill>
                <a:latin typeface="+mn-lt"/>
              </a:rPr>
              <a:t>Programme</a:t>
            </a:r>
            <a:r>
              <a:rPr lang="en-US" altLang="en-US" sz="3600" b="1" dirty="0">
                <a:solidFill>
                  <a:schemeClr val="accent1"/>
                </a:solidFill>
                <a:latin typeface="+mn-lt"/>
              </a:rPr>
              <a:t> for Government 2019-20</a:t>
            </a:r>
          </a:p>
        </p:txBody>
      </p:sp>
      <p:pic>
        <p:nvPicPr>
          <p:cNvPr id="3" name="Content Placeholder 2" descr="A person with a mountain in the background&#10;&#10;Description automatically generated"/>
          <p:cNvPicPr>
            <a:picLocks noGrp="1" noChangeAspect="1" noChangeArrowheads="1"/>
          </p:cNvPicPr>
          <p:nvPr>
            <p:ph sz="half" idx="1"/>
          </p:nvPr>
        </p:nvPicPr>
        <p:blipFill>
          <a:blip r:embed="rId2"/>
          <a:srcRect/>
          <a:stretch>
            <a:fillRect/>
          </a:stretch>
        </p:blipFill>
        <p:spPr>
          <a:xfrm>
            <a:off x="2058829" y="1696830"/>
            <a:ext cx="2982913" cy="4248150"/>
          </a:xfrm>
          <a:effectLst>
            <a:outerShdw blurRad="292100" dist="139700" dir="2700000" algn="tl" rotWithShape="0">
              <a:srgbClr val="333333">
                <a:alpha val="64999"/>
              </a:srgbClr>
            </a:outerShdw>
          </a:effectLst>
        </p:spPr>
      </p:pic>
      <p:sp>
        <p:nvSpPr>
          <p:cNvPr id="12" name="Content Placeholder 11"/>
          <p:cNvSpPr>
            <a:spLocks noGrp="1"/>
          </p:cNvSpPr>
          <p:nvPr>
            <p:ph sz="half" idx="2"/>
          </p:nvPr>
        </p:nvSpPr>
        <p:spPr>
          <a:xfrm>
            <a:off x="5251451" y="1825625"/>
            <a:ext cx="6102349" cy="4351338"/>
          </a:xfrm>
        </p:spPr>
        <p:txBody>
          <a:bodyPr rtlCol="0">
            <a:normAutofit/>
          </a:bodyPr>
          <a:lstStyle/>
          <a:p>
            <a:pPr marL="0" indent="0" eaLnBrk="1" fontAlgn="auto" hangingPunct="1">
              <a:spcAft>
                <a:spcPts val="0"/>
              </a:spcAft>
              <a:buNone/>
              <a:defRPr/>
            </a:pPr>
            <a:r>
              <a:rPr lang="en-GB" dirty="0"/>
              <a:t>“create a multi-agency model of infant mental health provision to meet the needs of families experiencing significant adversity, including infant developmental difficulties, parental substance misuse, domestic abuse and trauma” </a:t>
            </a:r>
          </a:p>
        </p:txBody>
      </p:sp>
      <p:pic>
        <p:nvPicPr>
          <p:cNvPr id="2" name="Picture 1">
            <a:extLst>
              <a:ext uri="{FF2B5EF4-FFF2-40B4-BE49-F238E27FC236}">
                <a16:creationId xmlns:a16="http://schemas.microsoft.com/office/drawing/2014/main" id="{63F22517-F51F-2320-46E4-296C0450A537}"/>
              </a:ext>
            </a:extLst>
          </p:cNvPr>
          <p:cNvPicPr>
            <a:picLocks noChangeAspect="1"/>
          </p:cNvPicPr>
          <p:nvPr/>
        </p:nvPicPr>
        <p:blipFill>
          <a:blip r:embed="rId3"/>
          <a:stretch>
            <a:fillRect/>
          </a:stretch>
        </p:blipFill>
        <p:spPr>
          <a:xfrm>
            <a:off x="9489440" y="5793138"/>
            <a:ext cx="2702560" cy="1085182"/>
          </a:xfrm>
          <a:prstGeom prst="rect">
            <a:avLst/>
          </a:prstGeom>
        </p:spPr>
      </p:pic>
      <p:pic>
        <p:nvPicPr>
          <p:cNvPr id="4" name="Picture 3">
            <a:extLst>
              <a:ext uri="{FF2B5EF4-FFF2-40B4-BE49-F238E27FC236}">
                <a16:creationId xmlns:a16="http://schemas.microsoft.com/office/drawing/2014/main" id="{95B9CB1D-857C-41F5-F02C-400F7A20EDA6}"/>
              </a:ext>
            </a:extLst>
          </p:cNvPr>
          <p:cNvPicPr>
            <a:picLocks noChangeAspect="1"/>
          </p:cNvPicPr>
          <p:nvPr/>
        </p:nvPicPr>
        <p:blipFill>
          <a:blip r:embed="rId4"/>
          <a:stretch>
            <a:fillRect/>
          </a:stretch>
        </p:blipFill>
        <p:spPr>
          <a:xfrm>
            <a:off x="0" y="0"/>
            <a:ext cx="1237595" cy="1237595"/>
          </a:xfrm>
          <a:prstGeom prst="rect">
            <a:avLst/>
          </a:prstGeom>
        </p:spPr>
      </p:pic>
      <p:pic>
        <p:nvPicPr>
          <p:cNvPr id="5" name="Picture 4">
            <a:extLst>
              <a:ext uri="{FF2B5EF4-FFF2-40B4-BE49-F238E27FC236}">
                <a16:creationId xmlns:a16="http://schemas.microsoft.com/office/drawing/2014/main" id="{67341DAB-61A8-E962-5A0F-4EC653AE2767}"/>
              </a:ext>
            </a:extLst>
          </p:cNvPr>
          <p:cNvPicPr>
            <a:picLocks noChangeAspect="1"/>
          </p:cNvPicPr>
          <p:nvPr/>
        </p:nvPicPr>
        <p:blipFill>
          <a:blip r:embed="rId5"/>
          <a:stretch>
            <a:fillRect/>
          </a:stretch>
        </p:blipFill>
        <p:spPr>
          <a:xfrm>
            <a:off x="8723075" y="-13652"/>
            <a:ext cx="3468925" cy="926672"/>
          </a:xfrm>
          <a:prstGeom prst="rect">
            <a:avLst/>
          </a:prstGeom>
        </p:spPr>
      </p:pic>
    </p:spTree>
    <p:extLst>
      <p:ext uri="{BB962C8B-B14F-4D97-AF65-F5344CB8AC3E}">
        <p14:creationId xmlns:p14="http://schemas.microsoft.com/office/powerpoint/2010/main" val="2460058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BA8E4-653F-1913-39FE-379A9000AA33}"/>
              </a:ext>
            </a:extLst>
          </p:cNvPr>
          <p:cNvSpPr>
            <a:spLocks noGrp="1"/>
          </p:cNvSpPr>
          <p:nvPr>
            <p:ph type="title"/>
          </p:nvPr>
        </p:nvSpPr>
        <p:spPr>
          <a:xfrm>
            <a:off x="2105025" y="871166"/>
            <a:ext cx="7053723" cy="1288098"/>
          </a:xfrm>
        </p:spPr>
        <p:txBody>
          <a:bodyPr>
            <a:normAutofit fontScale="90000"/>
          </a:bodyPr>
          <a:lstStyle/>
          <a:p>
            <a:pPr algn="ctr"/>
            <a:r>
              <a:rPr lang="en-GB" sz="3600" b="1" dirty="0">
                <a:solidFill>
                  <a:schemeClr val="accent1">
                    <a:lumMod val="75000"/>
                  </a:schemeClr>
                </a:solidFill>
                <a:latin typeface="+mn-lt"/>
                <a:cs typeface="Arial" panose="020B0604020202020204" pitchFamily="34" charset="0"/>
              </a:rPr>
              <a:t>Tuning into Babies’ Communications</a:t>
            </a:r>
            <a:br>
              <a:rPr lang="en-GB" sz="3600" b="1" dirty="0">
                <a:solidFill>
                  <a:schemeClr val="accent1">
                    <a:lumMod val="75000"/>
                  </a:schemeClr>
                </a:solidFill>
                <a:latin typeface="+mn-lt"/>
              </a:rPr>
            </a:br>
            <a:br>
              <a:rPr lang="en-GB" sz="3600" b="1" dirty="0">
                <a:solidFill>
                  <a:schemeClr val="accent1">
                    <a:lumMod val="75000"/>
                  </a:schemeClr>
                </a:solidFill>
                <a:latin typeface="+mn-lt"/>
              </a:rPr>
            </a:br>
            <a:r>
              <a:rPr lang="en-GB" sz="3600" b="1" dirty="0">
                <a:solidFill>
                  <a:schemeClr val="accent1">
                    <a:lumMod val="75000"/>
                  </a:schemeClr>
                </a:solidFill>
                <a:latin typeface="+mn-lt"/>
              </a:rPr>
              <a:t>The Voice of the Infant</a:t>
            </a:r>
            <a:endParaRPr lang="en-GB" sz="3600" dirty="0"/>
          </a:p>
        </p:txBody>
      </p:sp>
      <p:sp>
        <p:nvSpPr>
          <p:cNvPr id="3" name="Content Placeholder 2">
            <a:extLst>
              <a:ext uri="{FF2B5EF4-FFF2-40B4-BE49-F238E27FC236}">
                <a16:creationId xmlns:a16="http://schemas.microsoft.com/office/drawing/2014/main" id="{51A1C362-8A29-1C14-CA5C-1D65AD21D456}"/>
              </a:ext>
            </a:extLst>
          </p:cNvPr>
          <p:cNvSpPr txBox="1">
            <a:spLocks/>
          </p:cNvSpPr>
          <p:nvPr/>
        </p:nvSpPr>
        <p:spPr>
          <a:xfrm>
            <a:off x="838200" y="2205618"/>
            <a:ext cx="10515600" cy="42888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pPr>
            <a:r>
              <a:rPr lang="en-GB" b="1" dirty="0">
                <a:solidFill>
                  <a:schemeClr val="accent1">
                    <a:lumMod val="75000"/>
                  </a:schemeClr>
                </a:solidFill>
              </a:rPr>
              <a:t>Infant Pledge </a:t>
            </a:r>
            <a:r>
              <a:rPr lang="en-GB" dirty="0"/>
              <a:t>– what babies and very young children should expect from adults</a:t>
            </a:r>
          </a:p>
          <a:p>
            <a:pPr>
              <a:lnSpc>
                <a:spcPct val="160000"/>
              </a:lnSpc>
            </a:pPr>
            <a:r>
              <a:rPr lang="en-GB" b="1" dirty="0">
                <a:solidFill>
                  <a:schemeClr val="accent1">
                    <a:lumMod val="75000"/>
                  </a:schemeClr>
                </a:solidFill>
              </a:rPr>
              <a:t>Best Practice Guidelines </a:t>
            </a:r>
            <a:r>
              <a:rPr lang="en-GB" dirty="0"/>
              <a:t>- how to take account of infants’ views and rights in all settings</a:t>
            </a:r>
          </a:p>
          <a:p>
            <a:pPr>
              <a:lnSpc>
                <a:spcPct val="160000"/>
              </a:lnSpc>
            </a:pPr>
            <a:r>
              <a:rPr lang="en-GB" b="1" dirty="0">
                <a:solidFill>
                  <a:schemeClr val="accent1">
                    <a:lumMod val="75000"/>
                  </a:schemeClr>
                </a:solidFill>
              </a:rPr>
              <a:t>Infant Rights Statement </a:t>
            </a:r>
            <a:r>
              <a:rPr lang="en-GB" dirty="0"/>
              <a:t>- clear statement on the Scottish Government’s position</a:t>
            </a:r>
          </a:p>
        </p:txBody>
      </p:sp>
      <p:pic>
        <p:nvPicPr>
          <p:cNvPr id="4" name="Picture 3">
            <a:extLst>
              <a:ext uri="{FF2B5EF4-FFF2-40B4-BE49-F238E27FC236}">
                <a16:creationId xmlns:a16="http://schemas.microsoft.com/office/drawing/2014/main" id="{D7DF00AD-1BEB-3B85-E885-68E45593B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3293" y="-36542"/>
            <a:ext cx="3468707" cy="924560"/>
          </a:xfrm>
          <a:prstGeom prst="rect">
            <a:avLst/>
          </a:prstGeom>
        </p:spPr>
      </p:pic>
      <p:pic>
        <p:nvPicPr>
          <p:cNvPr id="5" name="Picture 4">
            <a:extLst>
              <a:ext uri="{FF2B5EF4-FFF2-40B4-BE49-F238E27FC236}">
                <a16:creationId xmlns:a16="http://schemas.microsoft.com/office/drawing/2014/main" id="{1A0154B8-FC15-44AF-2823-BD5159E780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542"/>
            <a:ext cx="1334452" cy="1334452"/>
          </a:xfrm>
          <a:prstGeom prst="rect">
            <a:avLst/>
          </a:prstGeom>
        </p:spPr>
      </p:pic>
      <p:pic>
        <p:nvPicPr>
          <p:cNvPr id="6" name="Picture 5">
            <a:extLst>
              <a:ext uri="{FF2B5EF4-FFF2-40B4-BE49-F238E27FC236}">
                <a16:creationId xmlns:a16="http://schemas.microsoft.com/office/drawing/2014/main" id="{3F1A746D-E73D-48BC-9093-B679620174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1545" y="5652520"/>
            <a:ext cx="2231551" cy="1239520"/>
          </a:xfrm>
          <a:prstGeom prst="rect">
            <a:avLst/>
          </a:prstGeom>
        </p:spPr>
      </p:pic>
    </p:spTree>
    <p:extLst>
      <p:ext uri="{BB962C8B-B14F-4D97-AF65-F5344CB8AC3E}">
        <p14:creationId xmlns:p14="http://schemas.microsoft.com/office/powerpoint/2010/main" val="815538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AE6F0E-E9F3-2022-1D1C-4FE275770F23}"/>
              </a:ext>
            </a:extLst>
          </p:cNvPr>
          <p:cNvPicPr>
            <a:picLocks noChangeAspect="1"/>
          </p:cNvPicPr>
          <p:nvPr/>
        </p:nvPicPr>
        <p:blipFill>
          <a:blip r:embed="rId2"/>
          <a:stretch>
            <a:fillRect/>
          </a:stretch>
        </p:blipFill>
        <p:spPr>
          <a:xfrm>
            <a:off x="3779520" y="126412"/>
            <a:ext cx="4612639" cy="6576206"/>
          </a:xfrm>
          <a:prstGeom prst="rect">
            <a:avLst/>
          </a:prstGeom>
        </p:spPr>
      </p:pic>
      <p:pic>
        <p:nvPicPr>
          <p:cNvPr id="3" name="Picture 2">
            <a:extLst>
              <a:ext uri="{FF2B5EF4-FFF2-40B4-BE49-F238E27FC236}">
                <a16:creationId xmlns:a16="http://schemas.microsoft.com/office/drawing/2014/main" id="{3EC5E771-E636-734C-24BE-F2F94F4D98C0}"/>
              </a:ext>
            </a:extLst>
          </p:cNvPr>
          <p:cNvPicPr>
            <a:picLocks noChangeAspect="1"/>
          </p:cNvPicPr>
          <p:nvPr/>
        </p:nvPicPr>
        <p:blipFill>
          <a:blip r:embed="rId3"/>
          <a:stretch>
            <a:fillRect/>
          </a:stretch>
        </p:blipFill>
        <p:spPr>
          <a:xfrm>
            <a:off x="9489440" y="5793138"/>
            <a:ext cx="2702560" cy="1085182"/>
          </a:xfrm>
          <a:prstGeom prst="rect">
            <a:avLst/>
          </a:prstGeom>
        </p:spPr>
      </p:pic>
      <p:pic>
        <p:nvPicPr>
          <p:cNvPr id="5" name="Picture 4">
            <a:extLst>
              <a:ext uri="{FF2B5EF4-FFF2-40B4-BE49-F238E27FC236}">
                <a16:creationId xmlns:a16="http://schemas.microsoft.com/office/drawing/2014/main" id="{D470D39B-E83B-B042-F20C-D1B815053F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3293" y="-36542"/>
            <a:ext cx="3468707" cy="924560"/>
          </a:xfrm>
          <a:prstGeom prst="rect">
            <a:avLst/>
          </a:prstGeom>
        </p:spPr>
      </p:pic>
      <p:pic>
        <p:nvPicPr>
          <p:cNvPr id="6" name="Picture 5">
            <a:extLst>
              <a:ext uri="{FF2B5EF4-FFF2-40B4-BE49-F238E27FC236}">
                <a16:creationId xmlns:a16="http://schemas.microsoft.com/office/drawing/2014/main" id="{C305ADDD-5BBD-3A8E-E3B2-B103337047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6542"/>
            <a:ext cx="1079653" cy="1079653"/>
          </a:xfrm>
          <a:prstGeom prst="rect">
            <a:avLst/>
          </a:prstGeom>
        </p:spPr>
      </p:pic>
    </p:spTree>
    <p:extLst>
      <p:ext uri="{BB962C8B-B14F-4D97-AF65-F5344CB8AC3E}">
        <p14:creationId xmlns:p14="http://schemas.microsoft.com/office/powerpoint/2010/main" val="2982695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089609-A280-2C7A-885B-DB0C64B66F64}"/>
              </a:ext>
            </a:extLst>
          </p:cNvPr>
          <p:cNvPicPr>
            <a:picLocks noChangeAspect="1"/>
          </p:cNvPicPr>
          <p:nvPr/>
        </p:nvPicPr>
        <p:blipFill>
          <a:blip r:embed="rId2"/>
          <a:stretch>
            <a:fillRect/>
          </a:stretch>
        </p:blipFill>
        <p:spPr>
          <a:xfrm>
            <a:off x="638175" y="1947862"/>
            <a:ext cx="10915650" cy="3876675"/>
          </a:xfrm>
          <a:prstGeom prst="rect">
            <a:avLst/>
          </a:prstGeom>
        </p:spPr>
      </p:pic>
      <p:pic>
        <p:nvPicPr>
          <p:cNvPr id="5" name="Picture 4">
            <a:extLst>
              <a:ext uri="{FF2B5EF4-FFF2-40B4-BE49-F238E27FC236}">
                <a16:creationId xmlns:a16="http://schemas.microsoft.com/office/drawing/2014/main" id="{99150C75-F293-EB4B-86BF-F03549843D34}"/>
              </a:ext>
            </a:extLst>
          </p:cNvPr>
          <p:cNvPicPr>
            <a:picLocks noChangeAspect="1"/>
          </p:cNvPicPr>
          <p:nvPr/>
        </p:nvPicPr>
        <p:blipFill>
          <a:blip r:embed="rId3"/>
          <a:stretch>
            <a:fillRect/>
          </a:stretch>
        </p:blipFill>
        <p:spPr>
          <a:xfrm>
            <a:off x="3214687" y="674052"/>
            <a:ext cx="5153025" cy="1019175"/>
          </a:xfrm>
          <a:prstGeom prst="rect">
            <a:avLst/>
          </a:prstGeom>
        </p:spPr>
      </p:pic>
      <p:pic>
        <p:nvPicPr>
          <p:cNvPr id="4" name="Picture 3">
            <a:extLst>
              <a:ext uri="{FF2B5EF4-FFF2-40B4-BE49-F238E27FC236}">
                <a16:creationId xmlns:a16="http://schemas.microsoft.com/office/drawing/2014/main" id="{C9CEA744-4F39-FCC8-C790-290A7AAA00B7}"/>
              </a:ext>
            </a:extLst>
          </p:cNvPr>
          <p:cNvPicPr>
            <a:picLocks noChangeAspect="1"/>
          </p:cNvPicPr>
          <p:nvPr/>
        </p:nvPicPr>
        <p:blipFill>
          <a:blip r:embed="rId4"/>
          <a:stretch>
            <a:fillRect/>
          </a:stretch>
        </p:blipFill>
        <p:spPr>
          <a:xfrm>
            <a:off x="9489440" y="5793138"/>
            <a:ext cx="2702560" cy="1085182"/>
          </a:xfrm>
          <a:prstGeom prst="rect">
            <a:avLst/>
          </a:prstGeom>
        </p:spPr>
      </p:pic>
      <p:pic>
        <p:nvPicPr>
          <p:cNvPr id="6" name="Picture 5">
            <a:extLst>
              <a:ext uri="{FF2B5EF4-FFF2-40B4-BE49-F238E27FC236}">
                <a16:creationId xmlns:a16="http://schemas.microsoft.com/office/drawing/2014/main" id="{5BF3FBE7-E238-CCA0-63C8-614CE2D60B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3293" y="-36542"/>
            <a:ext cx="3468707" cy="777875"/>
          </a:xfrm>
          <a:prstGeom prst="rect">
            <a:avLst/>
          </a:prstGeom>
        </p:spPr>
      </p:pic>
      <p:pic>
        <p:nvPicPr>
          <p:cNvPr id="7" name="Picture 6">
            <a:extLst>
              <a:ext uri="{FF2B5EF4-FFF2-40B4-BE49-F238E27FC236}">
                <a16:creationId xmlns:a16="http://schemas.microsoft.com/office/drawing/2014/main" id="{66934D51-0E70-D25B-B705-8B97EC8E01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6542"/>
            <a:ext cx="1079653" cy="1079653"/>
          </a:xfrm>
          <a:prstGeom prst="rect">
            <a:avLst/>
          </a:prstGeom>
        </p:spPr>
      </p:pic>
    </p:spTree>
    <p:extLst>
      <p:ext uri="{BB962C8B-B14F-4D97-AF65-F5344CB8AC3E}">
        <p14:creationId xmlns:p14="http://schemas.microsoft.com/office/powerpoint/2010/main" val="598958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150C75-F293-EB4B-86BF-F03549843D34}"/>
              </a:ext>
            </a:extLst>
          </p:cNvPr>
          <p:cNvPicPr>
            <a:picLocks noChangeAspect="1"/>
          </p:cNvPicPr>
          <p:nvPr/>
        </p:nvPicPr>
        <p:blipFill>
          <a:blip r:embed="rId2"/>
          <a:stretch>
            <a:fillRect/>
          </a:stretch>
        </p:blipFill>
        <p:spPr>
          <a:xfrm>
            <a:off x="3214687" y="674052"/>
            <a:ext cx="5153025" cy="1019175"/>
          </a:xfrm>
          <a:prstGeom prst="rect">
            <a:avLst/>
          </a:prstGeom>
        </p:spPr>
      </p:pic>
      <p:pic>
        <p:nvPicPr>
          <p:cNvPr id="4" name="Picture 3">
            <a:extLst>
              <a:ext uri="{FF2B5EF4-FFF2-40B4-BE49-F238E27FC236}">
                <a16:creationId xmlns:a16="http://schemas.microsoft.com/office/drawing/2014/main" id="{98DF4183-30D8-E92E-2C5A-25387E86D910}"/>
              </a:ext>
            </a:extLst>
          </p:cNvPr>
          <p:cNvPicPr>
            <a:picLocks noChangeAspect="1"/>
          </p:cNvPicPr>
          <p:nvPr/>
        </p:nvPicPr>
        <p:blipFill>
          <a:blip r:embed="rId3"/>
          <a:stretch>
            <a:fillRect/>
          </a:stretch>
        </p:blipFill>
        <p:spPr>
          <a:xfrm>
            <a:off x="764231" y="2207278"/>
            <a:ext cx="10663538" cy="3598013"/>
          </a:xfrm>
          <a:prstGeom prst="rect">
            <a:avLst/>
          </a:prstGeom>
        </p:spPr>
      </p:pic>
      <p:pic>
        <p:nvPicPr>
          <p:cNvPr id="6" name="Picture 5">
            <a:extLst>
              <a:ext uri="{FF2B5EF4-FFF2-40B4-BE49-F238E27FC236}">
                <a16:creationId xmlns:a16="http://schemas.microsoft.com/office/drawing/2014/main" id="{BBAEC644-00DD-6CCC-16FB-2F3EB6965F90}"/>
              </a:ext>
            </a:extLst>
          </p:cNvPr>
          <p:cNvPicPr>
            <a:picLocks noChangeAspect="1"/>
          </p:cNvPicPr>
          <p:nvPr/>
        </p:nvPicPr>
        <p:blipFill>
          <a:blip r:embed="rId4"/>
          <a:stretch>
            <a:fillRect/>
          </a:stretch>
        </p:blipFill>
        <p:spPr>
          <a:xfrm>
            <a:off x="9489440" y="5793138"/>
            <a:ext cx="2702560" cy="1085182"/>
          </a:xfrm>
          <a:prstGeom prst="rect">
            <a:avLst/>
          </a:prstGeom>
        </p:spPr>
      </p:pic>
      <p:pic>
        <p:nvPicPr>
          <p:cNvPr id="7" name="Picture 6">
            <a:extLst>
              <a:ext uri="{FF2B5EF4-FFF2-40B4-BE49-F238E27FC236}">
                <a16:creationId xmlns:a16="http://schemas.microsoft.com/office/drawing/2014/main" id="{612A7B18-5922-88A8-4DDC-17A61196DD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3293" y="-36542"/>
            <a:ext cx="3468707" cy="777875"/>
          </a:xfrm>
          <a:prstGeom prst="rect">
            <a:avLst/>
          </a:prstGeom>
        </p:spPr>
      </p:pic>
      <p:pic>
        <p:nvPicPr>
          <p:cNvPr id="8" name="Picture 7">
            <a:extLst>
              <a:ext uri="{FF2B5EF4-FFF2-40B4-BE49-F238E27FC236}">
                <a16:creationId xmlns:a16="http://schemas.microsoft.com/office/drawing/2014/main" id="{10F6F66F-8766-6624-E2FF-2263BC1D46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6542"/>
            <a:ext cx="1079653" cy="1079653"/>
          </a:xfrm>
          <a:prstGeom prst="rect">
            <a:avLst/>
          </a:prstGeom>
        </p:spPr>
      </p:pic>
    </p:spTree>
    <p:extLst>
      <p:ext uri="{BB962C8B-B14F-4D97-AF65-F5344CB8AC3E}">
        <p14:creationId xmlns:p14="http://schemas.microsoft.com/office/powerpoint/2010/main" val="3556380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7AC0CB-3472-B7F2-5BFE-794E35E3473D}"/>
              </a:ext>
            </a:extLst>
          </p:cNvPr>
          <p:cNvPicPr>
            <a:picLocks noChangeAspect="1"/>
          </p:cNvPicPr>
          <p:nvPr/>
        </p:nvPicPr>
        <p:blipFill>
          <a:blip r:embed="rId2"/>
          <a:stretch>
            <a:fillRect/>
          </a:stretch>
        </p:blipFill>
        <p:spPr>
          <a:xfrm>
            <a:off x="737418" y="198590"/>
            <a:ext cx="3480619" cy="4628416"/>
          </a:xfrm>
          <a:prstGeom prst="rect">
            <a:avLst/>
          </a:prstGeom>
        </p:spPr>
      </p:pic>
      <p:pic>
        <p:nvPicPr>
          <p:cNvPr id="4" name="Picture 3">
            <a:extLst>
              <a:ext uri="{FF2B5EF4-FFF2-40B4-BE49-F238E27FC236}">
                <a16:creationId xmlns:a16="http://schemas.microsoft.com/office/drawing/2014/main" id="{58B97E21-A89A-E87E-E69E-FB26D31AAE50}"/>
              </a:ext>
            </a:extLst>
          </p:cNvPr>
          <p:cNvPicPr>
            <a:picLocks noChangeAspect="1"/>
          </p:cNvPicPr>
          <p:nvPr/>
        </p:nvPicPr>
        <p:blipFill>
          <a:blip r:embed="rId3"/>
          <a:stretch>
            <a:fillRect/>
          </a:stretch>
        </p:blipFill>
        <p:spPr>
          <a:xfrm>
            <a:off x="4218037" y="168364"/>
            <a:ext cx="3436357" cy="4688869"/>
          </a:xfrm>
          <a:prstGeom prst="rect">
            <a:avLst/>
          </a:prstGeom>
        </p:spPr>
      </p:pic>
      <p:pic>
        <p:nvPicPr>
          <p:cNvPr id="6" name="Picture 5">
            <a:extLst>
              <a:ext uri="{FF2B5EF4-FFF2-40B4-BE49-F238E27FC236}">
                <a16:creationId xmlns:a16="http://schemas.microsoft.com/office/drawing/2014/main" id="{DBAB62C7-0927-BB03-DC1F-2EB7AE0C3826}"/>
              </a:ext>
            </a:extLst>
          </p:cNvPr>
          <p:cNvPicPr>
            <a:picLocks noChangeAspect="1"/>
          </p:cNvPicPr>
          <p:nvPr/>
        </p:nvPicPr>
        <p:blipFill>
          <a:blip r:embed="rId4"/>
          <a:stretch>
            <a:fillRect/>
          </a:stretch>
        </p:blipFill>
        <p:spPr>
          <a:xfrm>
            <a:off x="2477728" y="4827006"/>
            <a:ext cx="6681019" cy="2008871"/>
          </a:xfrm>
          <a:prstGeom prst="rect">
            <a:avLst/>
          </a:prstGeom>
        </p:spPr>
      </p:pic>
      <p:pic>
        <p:nvPicPr>
          <p:cNvPr id="8" name="Picture 7">
            <a:extLst>
              <a:ext uri="{FF2B5EF4-FFF2-40B4-BE49-F238E27FC236}">
                <a16:creationId xmlns:a16="http://schemas.microsoft.com/office/drawing/2014/main" id="{336FF81B-A602-B63A-C10F-C6AFB32D3BAD}"/>
              </a:ext>
            </a:extLst>
          </p:cNvPr>
          <p:cNvPicPr>
            <a:picLocks noChangeAspect="1"/>
          </p:cNvPicPr>
          <p:nvPr/>
        </p:nvPicPr>
        <p:blipFill>
          <a:blip r:embed="rId5"/>
          <a:stretch>
            <a:fillRect/>
          </a:stretch>
        </p:blipFill>
        <p:spPr>
          <a:xfrm>
            <a:off x="7698656" y="175433"/>
            <a:ext cx="2439014" cy="4644505"/>
          </a:xfrm>
          <a:prstGeom prst="rect">
            <a:avLst/>
          </a:prstGeom>
        </p:spPr>
      </p:pic>
      <p:pic>
        <p:nvPicPr>
          <p:cNvPr id="2" name="Picture 1">
            <a:extLst>
              <a:ext uri="{FF2B5EF4-FFF2-40B4-BE49-F238E27FC236}">
                <a16:creationId xmlns:a16="http://schemas.microsoft.com/office/drawing/2014/main" id="{4C086F89-CF1D-6934-1E7D-37DB2C1ECE9F}"/>
              </a:ext>
            </a:extLst>
          </p:cNvPr>
          <p:cNvPicPr>
            <a:picLocks noChangeAspect="1"/>
          </p:cNvPicPr>
          <p:nvPr/>
        </p:nvPicPr>
        <p:blipFill>
          <a:blip r:embed="rId6"/>
          <a:stretch>
            <a:fillRect/>
          </a:stretch>
        </p:blipFill>
        <p:spPr>
          <a:xfrm>
            <a:off x="10087896" y="6421521"/>
            <a:ext cx="2104103" cy="667704"/>
          </a:xfrm>
          <a:prstGeom prst="rect">
            <a:avLst/>
          </a:prstGeom>
        </p:spPr>
      </p:pic>
      <p:pic>
        <p:nvPicPr>
          <p:cNvPr id="5" name="Picture 4">
            <a:extLst>
              <a:ext uri="{FF2B5EF4-FFF2-40B4-BE49-F238E27FC236}">
                <a16:creationId xmlns:a16="http://schemas.microsoft.com/office/drawing/2014/main" id="{D85DB6E4-709E-E483-69E1-3910F95C95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6542"/>
            <a:ext cx="1079653" cy="1079653"/>
          </a:xfrm>
          <a:prstGeom prst="rect">
            <a:avLst/>
          </a:prstGeom>
        </p:spPr>
      </p:pic>
      <p:pic>
        <p:nvPicPr>
          <p:cNvPr id="7" name="Picture 6">
            <a:extLst>
              <a:ext uri="{FF2B5EF4-FFF2-40B4-BE49-F238E27FC236}">
                <a16:creationId xmlns:a16="http://schemas.microsoft.com/office/drawing/2014/main" id="{F28D3E45-541B-48ED-86DB-FCE1742E3D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52112" y="-36541"/>
            <a:ext cx="2039888" cy="457455"/>
          </a:xfrm>
          <a:prstGeom prst="rect">
            <a:avLst/>
          </a:prstGeom>
        </p:spPr>
      </p:pic>
    </p:spTree>
    <p:extLst>
      <p:ext uri="{BB962C8B-B14F-4D97-AF65-F5344CB8AC3E}">
        <p14:creationId xmlns:p14="http://schemas.microsoft.com/office/powerpoint/2010/main" val="1273356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265CF-5817-B043-E82A-B66513C82EBC}"/>
              </a:ext>
            </a:extLst>
          </p:cNvPr>
          <p:cNvSpPr>
            <a:spLocks noGrp="1"/>
          </p:cNvSpPr>
          <p:nvPr>
            <p:ph type="ctrTitle"/>
          </p:nvPr>
        </p:nvSpPr>
        <p:spPr>
          <a:xfrm>
            <a:off x="1524000" y="1122363"/>
            <a:ext cx="9144000" cy="2306637"/>
          </a:xfrm>
        </p:spPr>
        <p:txBody>
          <a:bodyPr>
            <a:normAutofit/>
          </a:bodyPr>
          <a:lstStyle/>
          <a:p>
            <a:endParaRPr lang="en-GB" sz="4900" dirty="0"/>
          </a:p>
        </p:txBody>
      </p:sp>
      <p:sp>
        <p:nvSpPr>
          <p:cNvPr id="3" name="Subtitle 2">
            <a:extLst>
              <a:ext uri="{FF2B5EF4-FFF2-40B4-BE49-F238E27FC236}">
                <a16:creationId xmlns:a16="http://schemas.microsoft.com/office/drawing/2014/main" id="{251A36BB-7682-9A17-74A0-FB26819A0E81}"/>
              </a:ext>
            </a:extLst>
          </p:cNvPr>
          <p:cNvSpPr>
            <a:spLocks noGrp="1"/>
          </p:cNvSpPr>
          <p:nvPr>
            <p:ph type="subTitle" idx="1"/>
          </p:nvPr>
        </p:nvSpPr>
        <p:spPr>
          <a:xfrm>
            <a:off x="1513840" y="4079875"/>
            <a:ext cx="9144000" cy="1655762"/>
          </a:xfrm>
        </p:spPr>
        <p:txBody>
          <a:bodyPr>
            <a:normAutofit/>
          </a:bodyPr>
          <a:lstStyle/>
          <a:p>
            <a:endParaRPr lang="en-GB" sz="3600" dirty="0"/>
          </a:p>
          <a:p>
            <a:pPr algn="l"/>
            <a:endParaRPr lang="en-GB" sz="3200" dirty="0"/>
          </a:p>
        </p:txBody>
      </p:sp>
      <p:pic>
        <p:nvPicPr>
          <p:cNvPr id="8" name="Picture 7" descr="Diagram&#10;&#10;Description automatically generated">
            <a:extLst>
              <a:ext uri="{FF2B5EF4-FFF2-40B4-BE49-F238E27FC236}">
                <a16:creationId xmlns:a16="http://schemas.microsoft.com/office/drawing/2014/main" id="{77C1AACB-B677-F35A-3711-61118A3D57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8196" y="1199690"/>
            <a:ext cx="3299079" cy="3285304"/>
          </a:xfrm>
          <a:prstGeom prst="rect">
            <a:avLst/>
          </a:prstGeom>
        </p:spPr>
      </p:pic>
      <p:pic>
        <p:nvPicPr>
          <p:cNvPr id="10" name="Picture 9" descr="Diagram&#10;&#10;Description automatically generated">
            <a:extLst>
              <a:ext uri="{FF2B5EF4-FFF2-40B4-BE49-F238E27FC236}">
                <a16:creationId xmlns:a16="http://schemas.microsoft.com/office/drawing/2014/main" id="{C4CD2A5E-C9F8-1867-06DF-09253C466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4726" y="1199690"/>
            <a:ext cx="3708066" cy="3708066"/>
          </a:xfrm>
          <a:prstGeom prst="rect">
            <a:avLst/>
          </a:prstGeom>
        </p:spPr>
      </p:pic>
      <p:sp>
        <p:nvSpPr>
          <p:cNvPr id="11" name="TextBox 10">
            <a:extLst>
              <a:ext uri="{FF2B5EF4-FFF2-40B4-BE49-F238E27FC236}">
                <a16:creationId xmlns:a16="http://schemas.microsoft.com/office/drawing/2014/main" id="{13E7307F-7337-AADF-0ACD-2ECA175BF02D}"/>
              </a:ext>
            </a:extLst>
          </p:cNvPr>
          <p:cNvSpPr txBox="1"/>
          <p:nvPr/>
        </p:nvSpPr>
        <p:spPr>
          <a:xfrm>
            <a:off x="1692891" y="4907756"/>
            <a:ext cx="7974984" cy="646331"/>
          </a:xfrm>
          <a:prstGeom prst="rect">
            <a:avLst/>
          </a:prstGeom>
          <a:noFill/>
        </p:spPr>
        <p:txBody>
          <a:bodyPr wrap="square" rtlCol="0">
            <a:spAutoFit/>
          </a:bodyPr>
          <a:lstStyle/>
          <a:p>
            <a:r>
              <a:rPr lang="en-GB" sz="3600" dirty="0"/>
              <a:t>The Scottish Model of Infant Participation</a:t>
            </a:r>
          </a:p>
        </p:txBody>
      </p:sp>
      <p:pic>
        <p:nvPicPr>
          <p:cNvPr id="5" name="Picture 4">
            <a:extLst>
              <a:ext uri="{FF2B5EF4-FFF2-40B4-BE49-F238E27FC236}">
                <a16:creationId xmlns:a16="http://schemas.microsoft.com/office/drawing/2014/main" id="{F5F5A887-FFE8-82F6-5DAE-F3BD2466845D}"/>
              </a:ext>
            </a:extLst>
          </p:cNvPr>
          <p:cNvPicPr>
            <a:picLocks noChangeAspect="1"/>
          </p:cNvPicPr>
          <p:nvPr/>
        </p:nvPicPr>
        <p:blipFill>
          <a:blip r:embed="rId4"/>
          <a:stretch>
            <a:fillRect/>
          </a:stretch>
        </p:blipFill>
        <p:spPr>
          <a:xfrm>
            <a:off x="9489440" y="5793138"/>
            <a:ext cx="2702560" cy="1085182"/>
          </a:xfrm>
          <a:prstGeom prst="rect">
            <a:avLst/>
          </a:prstGeom>
        </p:spPr>
      </p:pic>
      <p:pic>
        <p:nvPicPr>
          <p:cNvPr id="6" name="Picture 5">
            <a:extLst>
              <a:ext uri="{FF2B5EF4-FFF2-40B4-BE49-F238E27FC236}">
                <a16:creationId xmlns:a16="http://schemas.microsoft.com/office/drawing/2014/main" id="{6E620E1B-B9EE-B5E2-5444-6AD1EA076F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3293" y="-36542"/>
            <a:ext cx="3468707" cy="777875"/>
          </a:xfrm>
          <a:prstGeom prst="rect">
            <a:avLst/>
          </a:prstGeom>
        </p:spPr>
      </p:pic>
      <p:pic>
        <p:nvPicPr>
          <p:cNvPr id="7" name="Picture 6">
            <a:extLst>
              <a:ext uri="{FF2B5EF4-FFF2-40B4-BE49-F238E27FC236}">
                <a16:creationId xmlns:a16="http://schemas.microsoft.com/office/drawing/2014/main" id="{FBD07A5A-6742-E059-B4A8-5864617897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6542"/>
            <a:ext cx="1079653" cy="1079653"/>
          </a:xfrm>
          <a:prstGeom prst="rect">
            <a:avLst/>
          </a:prstGeom>
        </p:spPr>
      </p:pic>
    </p:spTree>
    <p:extLst>
      <p:ext uri="{BB962C8B-B14F-4D97-AF65-F5344CB8AC3E}">
        <p14:creationId xmlns:p14="http://schemas.microsoft.com/office/powerpoint/2010/main" val="747192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8C44CA-A675-52C9-1AFC-49BC0AAD91F5}"/>
              </a:ext>
            </a:extLst>
          </p:cNvPr>
          <p:cNvPicPr>
            <a:picLocks noChangeAspect="1"/>
          </p:cNvPicPr>
          <p:nvPr/>
        </p:nvPicPr>
        <p:blipFill>
          <a:blip r:embed="rId2"/>
          <a:stretch>
            <a:fillRect/>
          </a:stretch>
        </p:blipFill>
        <p:spPr>
          <a:xfrm>
            <a:off x="1292629" y="746859"/>
            <a:ext cx="4016790" cy="5674663"/>
          </a:xfrm>
          <a:prstGeom prst="rect">
            <a:avLst/>
          </a:prstGeom>
        </p:spPr>
      </p:pic>
      <p:pic>
        <p:nvPicPr>
          <p:cNvPr id="4" name="Picture 3">
            <a:extLst>
              <a:ext uri="{FF2B5EF4-FFF2-40B4-BE49-F238E27FC236}">
                <a16:creationId xmlns:a16="http://schemas.microsoft.com/office/drawing/2014/main" id="{3ED148CB-3849-5868-5739-033E888AFBC7}"/>
              </a:ext>
            </a:extLst>
          </p:cNvPr>
          <p:cNvPicPr>
            <a:picLocks noChangeAspect="1"/>
          </p:cNvPicPr>
          <p:nvPr/>
        </p:nvPicPr>
        <p:blipFill>
          <a:blip r:embed="rId3"/>
          <a:stretch>
            <a:fillRect/>
          </a:stretch>
        </p:blipFill>
        <p:spPr>
          <a:xfrm>
            <a:off x="10087896" y="6421521"/>
            <a:ext cx="2104103" cy="667704"/>
          </a:xfrm>
          <a:prstGeom prst="rect">
            <a:avLst/>
          </a:prstGeom>
        </p:spPr>
      </p:pic>
      <p:pic>
        <p:nvPicPr>
          <p:cNvPr id="6" name="Picture 5">
            <a:extLst>
              <a:ext uri="{FF2B5EF4-FFF2-40B4-BE49-F238E27FC236}">
                <a16:creationId xmlns:a16="http://schemas.microsoft.com/office/drawing/2014/main" id="{107F63D9-3D49-5C37-9EC3-6A7BC2DC14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3293" y="-36542"/>
            <a:ext cx="3468707" cy="755043"/>
          </a:xfrm>
          <a:prstGeom prst="rect">
            <a:avLst/>
          </a:prstGeom>
        </p:spPr>
      </p:pic>
      <p:pic>
        <p:nvPicPr>
          <p:cNvPr id="7" name="Picture 6">
            <a:extLst>
              <a:ext uri="{FF2B5EF4-FFF2-40B4-BE49-F238E27FC236}">
                <a16:creationId xmlns:a16="http://schemas.microsoft.com/office/drawing/2014/main" id="{6DEF8F15-83AF-0CAE-D1CB-5FFACA448F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6542"/>
            <a:ext cx="1079653" cy="1079653"/>
          </a:xfrm>
          <a:prstGeom prst="rect">
            <a:avLst/>
          </a:prstGeom>
        </p:spPr>
      </p:pic>
      <p:pic>
        <p:nvPicPr>
          <p:cNvPr id="8" name="Picture 7">
            <a:extLst>
              <a:ext uri="{FF2B5EF4-FFF2-40B4-BE49-F238E27FC236}">
                <a16:creationId xmlns:a16="http://schemas.microsoft.com/office/drawing/2014/main" id="{59330AB1-2FC5-5FAB-D531-FA0045A2A121}"/>
              </a:ext>
            </a:extLst>
          </p:cNvPr>
          <p:cNvPicPr>
            <a:picLocks noChangeAspect="1"/>
          </p:cNvPicPr>
          <p:nvPr/>
        </p:nvPicPr>
        <p:blipFill>
          <a:blip r:embed="rId6"/>
          <a:stretch>
            <a:fillRect/>
          </a:stretch>
        </p:blipFill>
        <p:spPr>
          <a:xfrm>
            <a:off x="6548284" y="746859"/>
            <a:ext cx="3908323" cy="5674662"/>
          </a:xfrm>
          <a:prstGeom prst="rect">
            <a:avLst/>
          </a:prstGeom>
        </p:spPr>
      </p:pic>
    </p:spTree>
    <p:extLst>
      <p:ext uri="{BB962C8B-B14F-4D97-AF65-F5344CB8AC3E}">
        <p14:creationId xmlns:p14="http://schemas.microsoft.com/office/powerpoint/2010/main" val="1470260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27CE31-7663-8AAF-2971-6C3221C0216B}"/>
              </a:ext>
            </a:extLst>
          </p:cNvPr>
          <p:cNvSpPr/>
          <p:nvPr/>
        </p:nvSpPr>
        <p:spPr>
          <a:xfrm>
            <a:off x="76200" y="5914965"/>
            <a:ext cx="2914650" cy="81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a:stretch>
            <a:fillRect/>
          </a:stretch>
        </p:blipFill>
        <p:spPr>
          <a:xfrm>
            <a:off x="1314450" y="366712"/>
            <a:ext cx="9725025" cy="6124575"/>
          </a:xfrm>
          <a:prstGeom prst="rect">
            <a:avLst/>
          </a:prstGeom>
        </p:spPr>
      </p:pic>
    </p:spTree>
    <p:extLst>
      <p:ext uri="{BB962C8B-B14F-4D97-AF65-F5344CB8AC3E}">
        <p14:creationId xmlns:p14="http://schemas.microsoft.com/office/powerpoint/2010/main" val="1124841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627418" y="2004291"/>
            <a:ext cx="2881746" cy="287250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p:cNvSpPr/>
          <p:nvPr/>
        </p:nvSpPr>
        <p:spPr>
          <a:xfrm flipH="1">
            <a:off x="5024581" y="2429165"/>
            <a:ext cx="2115128" cy="2013526"/>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3800E9B3-1C61-D34B-9A67-CAEE792E1F8C}"/>
              </a:ext>
            </a:extLst>
          </p:cNvPr>
          <p:cNvGraphicFramePr>
            <a:graphicFrameLocks noGrp="1"/>
          </p:cNvGraphicFramePr>
          <p:nvPr>
            <p:ph idx="4294967295"/>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flipH="1">
            <a:off x="5375563" y="2207491"/>
            <a:ext cx="83127" cy="2216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5375563" y="2752498"/>
            <a:ext cx="1380560" cy="367576"/>
          </a:xfrm>
          <a:prstGeom prst="rect">
            <a:avLst/>
          </a:prstGeom>
          <a:noFill/>
        </p:spPr>
        <p:txBody>
          <a:bodyPr wrap="square" rtlCol="0">
            <a:prstTxWarp prst="textArchUp">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PARENTS/CARERS</a:t>
            </a:r>
          </a:p>
        </p:txBody>
      </p:sp>
      <p:sp>
        <p:nvSpPr>
          <p:cNvPr id="10" name="TextBox 9"/>
          <p:cNvSpPr txBox="1"/>
          <p:nvPr/>
        </p:nvSpPr>
        <p:spPr>
          <a:xfrm rot="188899">
            <a:off x="5417127" y="2281507"/>
            <a:ext cx="1625600" cy="369332"/>
          </a:xfrm>
          <a:prstGeom prst="rect">
            <a:avLst/>
          </a:prstGeom>
          <a:noFill/>
        </p:spPr>
        <p:txBody>
          <a:bodyPr wrap="square" rtlCol="0">
            <a:prstTxWarp prst="textArchUp">
              <a:avLst/>
            </a:prstTxWarp>
            <a:spAutoFit/>
            <a:scene3d>
              <a:camera prst="orthographicFront">
                <a:rot lat="0" lon="0" rev="0"/>
              </a:camera>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UNIVERSAL</a:t>
            </a:r>
          </a:p>
        </p:txBody>
      </p:sp>
      <p:sp>
        <p:nvSpPr>
          <p:cNvPr id="11" name="TextBox 10"/>
          <p:cNvSpPr txBox="1"/>
          <p:nvPr/>
        </p:nvSpPr>
        <p:spPr>
          <a:xfrm rot="21385079">
            <a:off x="5501243" y="4049216"/>
            <a:ext cx="1394057" cy="636263"/>
          </a:xfrm>
          <a:prstGeom prst="rect">
            <a:avLst/>
          </a:prstGeom>
          <a:noFill/>
        </p:spPr>
        <p:txBody>
          <a:bodyPr wrap="square" rtlCol="0">
            <a:prstTxWarp prst="textArchDow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SERVICES*     </a:t>
            </a:r>
          </a:p>
        </p:txBody>
      </p:sp>
      <p:sp>
        <p:nvSpPr>
          <p:cNvPr id="12" name="TextBox 11"/>
          <p:cNvSpPr txBox="1"/>
          <p:nvPr/>
        </p:nvSpPr>
        <p:spPr>
          <a:xfrm>
            <a:off x="7139709" y="5717309"/>
            <a:ext cx="505229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 Health visitors, Family nurses, Midwives,</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General Practitioners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Neurodevelopmental Services</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Child and Adolescent Mental Health Services</a:t>
            </a:r>
          </a:p>
        </p:txBody>
      </p:sp>
      <p:sp>
        <p:nvSpPr>
          <p:cNvPr id="13" name="Oval 12"/>
          <p:cNvSpPr/>
          <p:nvPr/>
        </p:nvSpPr>
        <p:spPr>
          <a:xfrm>
            <a:off x="8765313" y="974313"/>
            <a:ext cx="1621057" cy="1533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CHILD &amp; FAMILY SOCIAL WORK</a:t>
            </a:r>
          </a:p>
        </p:txBody>
      </p:sp>
      <p:sp>
        <p:nvSpPr>
          <p:cNvPr id="14" name="Oval 13"/>
          <p:cNvSpPr/>
          <p:nvPr/>
        </p:nvSpPr>
        <p:spPr>
          <a:xfrm>
            <a:off x="1782616" y="655782"/>
            <a:ext cx="1976582" cy="1551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ADULT MENTAL HEALTH, ADDICTIONS &amp; LEARNING DISABILITY TEAMS</a:t>
            </a:r>
          </a:p>
        </p:txBody>
      </p:sp>
      <p:sp>
        <p:nvSpPr>
          <p:cNvPr id="15" name="Oval 14"/>
          <p:cNvSpPr/>
          <p:nvPr/>
        </p:nvSpPr>
        <p:spPr>
          <a:xfrm>
            <a:off x="895926" y="4728405"/>
            <a:ext cx="1527091" cy="14967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CAMHS***</a:t>
            </a:r>
          </a:p>
        </p:txBody>
      </p:sp>
      <p:pic>
        <p:nvPicPr>
          <p:cNvPr id="16" name="Picture 15"/>
          <p:cNvPicPr>
            <a:picLocks noChangeAspect="1"/>
          </p:cNvPicPr>
          <p:nvPr/>
        </p:nvPicPr>
        <p:blipFill>
          <a:blip r:embed="rId7"/>
          <a:stretch>
            <a:fillRect/>
          </a:stretch>
        </p:blipFill>
        <p:spPr>
          <a:xfrm>
            <a:off x="9240907" y="4096444"/>
            <a:ext cx="1993565" cy="1620865"/>
          </a:xfrm>
          <a:prstGeom prst="rect">
            <a:avLst/>
          </a:prstGeom>
        </p:spPr>
      </p:pic>
      <p:sp>
        <p:nvSpPr>
          <p:cNvPr id="17" name="Oval 16"/>
          <p:cNvSpPr/>
          <p:nvPr/>
        </p:nvSpPr>
        <p:spPr>
          <a:xfrm>
            <a:off x="230909" y="2974901"/>
            <a:ext cx="2082800" cy="1597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ACUTE &amp; COMMUNITY PAEDIATRICS  </a:t>
            </a:r>
          </a:p>
        </p:txBody>
      </p:sp>
      <p:sp>
        <p:nvSpPr>
          <p:cNvPr id="8" name="TextBox 7"/>
          <p:cNvSpPr txBox="1"/>
          <p:nvPr/>
        </p:nvSpPr>
        <p:spPr>
          <a:xfrm>
            <a:off x="5547232" y="3639962"/>
            <a:ext cx="1098181" cy="650711"/>
          </a:xfrm>
          <a:prstGeom prst="rect">
            <a:avLst/>
          </a:prstGeom>
          <a:noFill/>
        </p:spPr>
        <p:txBody>
          <a:bodyPr wrap="square" rtlCol="0">
            <a:prstTxWarp prst="textArchDow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FAMILIES     </a:t>
            </a:r>
          </a:p>
        </p:txBody>
      </p:sp>
      <p:sp>
        <p:nvSpPr>
          <p:cNvPr id="20" name="Oval 19"/>
          <p:cNvSpPr/>
          <p:nvPr/>
        </p:nvSpPr>
        <p:spPr>
          <a:xfrm>
            <a:off x="2807211" y="5246651"/>
            <a:ext cx="1527091" cy="13300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NDS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359831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43AB59-AC9A-7466-6E40-507C6584AEE2}"/>
              </a:ext>
            </a:extLst>
          </p:cNvPr>
          <p:cNvPicPr>
            <a:picLocks noChangeAspect="1"/>
          </p:cNvPicPr>
          <p:nvPr/>
        </p:nvPicPr>
        <p:blipFill>
          <a:blip r:embed="rId2"/>
          <a:stretch>
            <a:fillRect/>
          </a:stretch>
        </p:blipFill>
        <p:spPr>
          <a:xfrm>
            <a:off x="2819400" y="1042987"/>
            <a:ext cx="6553200" cy="4772025"/>
          </a:xfrm>
          <a:prstGeom prst="rect">
            <a:avLst/>
          </a:prstGeom>
        </p:spPr>
      </p:pic>
      <p:pic>
        <p:nvPicPr>
          <p:cNvPr id="5" name="Picture 4">
            <a:extLst>
              <a:ext uri="{FF2B5EF4-FFF2-40B4-BE49-F238E27FC236}">
                <a16:creationId xmlns:a16="http://schemas.microsoft.com/office/drawing/2014/main" id="{9CCDE350-9911-64E0-D5EB-C667FF34505D}"/>
              </a:ext>
            </a:extLst>
          </p:cNvPr>
          <p:cNvPicPr>
            <a:picLocks noChangeAspect="1"/>
          </p:cNvPicPr>
          <p:nvPr/>
        </p:nvPicPr>
        <p:blipFill>
          <a:blip r:embed="rId3"/>
          <a:stretch>
            <a:fillRect/>
          </a:stretch>
        </p:blipFill>
        <p:spPr>
          <a:xfrm>
            <a:off x="0" y="-44246"/>
            <a:ext cx="4321277" cy="1034315"/>
          </a:xfrm>
          <a:prstGeom prst="rect">
            <a:avLst/>
          </a:prstGeom>
        </p:spPr>
      </p:pic>
      <p:sp>
        <p:nvSpPr>
          <p:cNvPr id="6" name="TextBox 5">
            <a:extLst>
              <a:ext uri="{FF2B5EF4-FFF2-40B4-BE49-F238E27FC236}">
                <a16:creationId xmlns:a16="http://schemas.microsoft.com/office/drawing/2014/main" id="{D66DFDCE-7091-A90B-6440-BDA839193BBB}"/>
              </a:ext>
            </a:extLst>
          </p:cNvPr>
          <p:cNvSpPr txBox="1"/>
          <p:nvPr/>
        </p:nvSpPr>
        <p:spPr>
          <a:xfrm>
            <a:off x="1917290" y="6179574"/>
            <a:ext cx="8583562" cy="707886"/>
          </a:xfrm>
          <a:prstGeom prst="rect">
            <a:avLst/>
          </a:prstGeom>
          <a:noFill/>
        </p:spPr>
        <p:txBody>
          <a:bodyPr wrap="square" rtlCol="0">
            <a:spAutoFit/>
          </a:bodyPr>
          <a:lstStyle/>
          <a:p>
            <a:r>
              <a:rPr lang="en-US" sz="4000" b="1" dirty="0">
                <a:solidFill>
                  <a:srgbClr val="7030A0"/>
                </a:solidFill>
              </a:rPr>
              <a:t>Mental Health and Wellbeing Strategy</a:t>
            </a:r>
            <a:endParaRPr lang="en-GB" sz="4000" b="1" dirty="0">
              <a:solidFill>
                <a:srgbClr val="7030A0"/>
              </a:solidFill>
            </a:endParaRPr>
          </a:p>
        </p:txBody>
      </p:sp>
    </p:spTree>
    <p:extLst>
      <p:ext uri="{BB962C8B-B14F-4D97-AF65-F5344CB8AC3E}">
        <p14:creationId xmlns:p14="http://schemas.microsoft.com/office/powerpoint/2010/main" val="152832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BA8E4-653F-1913-39FE-379A9000AA33}"/>
              </a:ext>
            </a:extLst>
          </p:cNvPr>
          <p:cNvSpPr>
            <a:spLocks noGrp="1"/>
          </p:cNvSpPr>
          <p:nvPr>
            <p:ph type="title"/>
          </p:nvPr>
        </p:nvSpPr>
        <p:spPr>
          <a:xfrm>
            <a:off x="2105025" y="902017"/>
            <a:ext cx="7981950" cy="698183"/>
          </a:xfrm>
        </p:spPr>
        <p:txBody>
          <a:bodyPr>
            <a:normAutofit/>
          </a:bodyPr>
          <a:lstStyle/>
          <a:p>
            <a:pPr algn="ctr"/>
            <a:r>
              <a:rPr lang="en-GB" sz="3600" b="1" dirty="0">
                <a:solidFill>
                  <a:schemeClr val="accent1">
                    <a:lumMod val="75000"/>
                  </a:schemeClr>
                </a:solidFill>
                <a:latin typeface="+mn-lt"/>
              </a:rPr>
              <a:t>What’s Important</a:t>
            </a:r>
            <a:endParaRPr lang="en-GB" sz="3600" dirty="0"/>
          </a:p>
        </p:txBody>
      </p:sp>
      <p:pic>
        <p:nvPicPr>
          <p:cNvPr id="4" name="Picture 3">
            <a:extLst>
              <a:ext uri="{FF2B5EF4-FFF2-40B4-BE49-F238E27FC236}">
                <a16:creationId xmlns:a16="http://schemas.microsoft.com/office/drawing/2014/main" id="{D7DF00AD-1BEB-3B85-E885-68E45593B0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293" y="17463"/>
            <a:ext cx="3468707" cy="924560"/>
          </a:xfrm>
          <a:prstGeom prst="rect">
            <a:avLst/>
          </a:prstGeom>
        </p:spPr>
      </p:pic>
      <p:pic>
        <p:nvPicPr>
          <p:cNvPr id="5" name="Picture 4">
            <a:extLst>
              <a:ext uri="{FF2B5EF4-FFF2-40B4-BE49-F238E27FC236}">
                <a16:creationId xmlns:a16="http://schemas.microsoft.com/office/drawing/2014/main" id="{1A0154B8-FC15-44AF-2823-BD5159E780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492"/>
            <a:ext cx="1334452" cy="1334452"/>
          </a:xfrm>
          <a:prstGeom prst="rect">
            <a:avLst/>
          </a:prstGeom>
        </p:spPr>
      </p:pic>
      <p:pic>
        <p:nvPicPr>
          <p:cNvPr id="6" name="Picture 5">
            <a:extLst>
              <a:ext uri="{FF2B5EF4-FFF2-40B4-BE49-F238E27FC236}">
                <a16:creationId xmlns:a16="http://schemas.microsoft.com/office/drawing/2014/main" id="{3F1A746D-E73D-48BC-9093-B679620174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21545" y="5652520"/>
            <a:ext cx="2231551" cy="1239520"/>
          </a:xfrm>
          <a:prstGeom prst="rect">
            <a:avLst/>
          </a:prstGeom>
        </p:spPr>
      </p:pic>
      <p:sp>
        <p:nvSpPr>
          <p:cNvPr id="9" name="Content Placeholder 2">
            <a:extLst>
              <a:ext uri="{FF2B5EF4-FFF2-40B4-BE49-F238E27FC236}">
                <a16:creationId xmlns:a16="http://schemas.microsoft.com/office/drawing/2014/main" id="{8B40B19D-B0B0-7992-6008-89C78499B1F9}"/>
              </a:ext>
            </a:extLst>
          </p:cNvPr>
          <p:cNvSpPr txBox="1">
            <a:spLocks/>
          </p:cNvSpPr>
          <p:nvPr/>
        </p:nvSpPr>
        <p:spPr>
          <a:xfrm>
            <a:off x="848920" y="1752600"/>
            <a:ext cx="10515600" cy="428885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GB" sz="2400" dirty="0">
                <a:cs typeface="Arial" panose="020B0604020202020204" pitchFamily="34" charset="0"/>
              </a:rPr>
              <a:t>Equality and equity</a:t>
            </a:r>
          </a:p>
          <a:p>
            <a:pPr marL="457200" indent="-457200" algn="l">
              <a:buFont typeface="Arial" panose="020B0604020202020204" pitchFamily="34" charset="0"/>
              <a:buChar char="•"/>
            </a:pPr>
            <a:r>
              <a:rPr lang="en-GB" sz="2400" dirty="0">
                <a:cs typeface="Arial" panose="020B0604020202020204" pitchFamily="34" charset="0"/>
              </a:rPr>
              <a:t>Evaluability</a:t>
            </a:r>
          </a:p>
          <a:p>
            <a:pPr marL="457200" indent="-457200" algn="l">
              <a:buFont typeface="Arial" panose="020B0604020202020204" pitchFamily="34" charset="0"/>
              <a:buChar char="•"/>
            </a:pPr>
            <a:r>
              <a:rPr lang="en-GB" sz="2400" dirty="0">
                <a:cs typeface="Arial" panose="020B0604020202020204" pitchFamily="34" charset="0"/>
              </a:rPr>
              <a:t>Coproduction</a:t>
            </a:r>
          </a:p>
          <a:p>
            <a:pPr marL="457200" indent="-457200" algn="l">
              <a:buFont typeface="Arial" panose="020B0604020202020204" pitchFamily="34" charset="0"/>
              <a:buChar char="•"/>
            </a:pPr>
            <a:r>
              <a:rPr lang="en-GB" sz="2400" b="1" dirty="0">
                <a:cs typeface="Arial" panose="020B0604020202020204" pitchFamily="34" charset="0"/>
              </a:rPr>
              <a:t>Raising awareness and tackling stigma</a:t>
            </a:r>
          </a:p>
          <a:p>
            <a:pPr marL="457200" indent="-457200" algn="l">
              <a:buFont typeface="Arial" panose="020B0604020202020204" pitchFamily="34" charset="0"/>
              <a:buChar char="•"/>
            </a:pPr>
            <a:r>
              <a:rPr lang="en-GB" sz="2400" dirty="0">
                <a:cs typeface="Arial" panose="020B0604020202020204" pitchFamily="34" charset="0"/>
              </a:rPr>
              <a:t>The infant at the centre</a:t>
            </a:r>
            <a:br>
              <a:rPr lang="en-GB" sz="2400" dirty="0">
                <a:cs typeface="Arial" panose="020B0604020202020204" pitchFamily="34" charset="0"/>
              </a:rPr>
            </a:br>
            <a:r>
              <a:rPr lang="en-GB" sz="2400" dirty="0">
                <a:cs typeface="Arial" panose="020B0604020202020204" pitchFamily="34" charset="0"/>
              </a:rPr>
              <a:t>	Getting it right for every child (</a:t>
            </a:r>
            <a:r>
              <a:rPr lang="en-GB" sz="2400" dirty="0" err="1">
                <a:cs typeface="Arial" panose="020B0604020202020204" pitchFamily="34" charset="0"/>
              </a:rPr>
              <a:t>GIRFEC</a:t>
            </a:r>
            <a:r>
              <a:rPr lang="en-GB" sz="2400" dirty="0">
                <a:cs typeface="Arial" panose="020B0604020202020204" pitchFamily="34" charset="0"/>
              </a:rPr>
              <a:t>)</a:t>
            </a:r>
            <a:br>
              <a:rPr lang="en-GB" sz="2400" dirty="0">
                <a:cs typeface="Arial" panose="020B0604020202020204" pitchFamily="34" charset="0"/>
              </a:rPr>
            </a:br>
            <a:r>
              <a:rPr lang="en-GB" sz="2400" dirty="0">
                <a:cs typeface="Arial" panose="020B0604020202020204" pitchFamily="34" charset="0"/>
              </a:rPr>
              <a:t>	</a:t>
            </a:r>
            <a:r>
              <a:rPr lang="en-GB" dirty="0">
                <a:cs typeface="Arial" panose="020B0604020202020204" pitchFamily="34" charset="0"/>
              </a:rPr>
              <a:t>T</a:t>
            </a:r>
            <a:r>
              <a:rPr lang="en-GB" sz="2400" dirty="0">
                <a:cs typeface="Arial" panose="020B0604020202020204" pitchFamily="34" charset="0"/>
              </a:rPr>
              <a:t>he </a:t>
            </a:r>
            <a:r>
              <a:rPr lang="en-GB" dirty="0">
                <a:cs typeface="Arial" panose="020B0604020202020204" pitchFamily="34" charset="0"/>
              </a:rPr>
              <a:t>P</a:t>
            </a:r>
            <a:r>
              <a:rPr lang="en-GB" sz="2400" dirty="0">
                <a:cs typeface="Arial" panose="020B0604020202020204" pitchFamily="34" charset="0"/>
              </a:rPr>
              <a:t>romise</a:t>
            </a:r>
            <a:br>
              <a:rPr lang="en-GB" sz="2400" dirty="0">
                <a:cs typeface="Arial" panose="020B0604020202020204" pitchFamily="34" charset="0"/>
              </a:rPr>
            </a:br>
            <a:r>
              <a:rPr lang="en-GB" sz="2400" dirty="0">
                <a:cs typeface="Arial" panose="020B0604020202020204" pitchFamily="34" charset="0"/>
              </a:rPr>
              <a:t>	</a:t>
            </a:r>
            <a:r>
              <a:rPr lang="en-GB" sz="2400" dirty="0" err="1">
                <a:cs typeface="Arial" panose="020B0604020202020204" pitchFamily="34" charset="0"/>
              </a:rPr>
              <a:t>UNCRC</a:t>
            </a:r>
            <a:r>
              <a:rPr lang="en-GB" sz="2400" dirty="0">
                <a:cs typeface="Arial" panose="020B0604020202020204" pitchFamily="34" charset="0"/>
              </a:rPr>
              <a:t> &amp; infants’ rights and voice</a:t>
            </a:r>
            <a:br>
              <a:rPr lang="en-GB" sz="2400" dirty="0">
                <a:cs typeface="Arial" panose="020B0604020202020204" pitchFamily="34" charset="0"/>
              </a:rPr>
            </a:br>
            <a:r>
              <a:rPr lang="en-GB" sz="2400" dirty="0">
                <a:cs typeface="Arial" panose="020B0604020202020204" pitchFamily="34" charset="0"/>
              </a:rPr>
              <a:t>	UNICEF Baby-Friendly Accreditation</a:t>
            </a:r>
          </a:p>
          <a:p>
            <a:pPr marL="457200" indent="-457200" algn="l">
              <a:buFont typeface="Arial" panose="020B0604020202020204" pitchFamily="34" charset="0"/>
              <a:buChar char="•"/>
            </a:pPr>
            <a:r>
              <a:rPr lang="en-GB" sz="2400" dirty="0">
                <a:cs typeface="Arial" panose="020B0604020202020204" pitchFamily="34" charset="0"/>
              </a:rPr>
              <a:t>Workforce training, recruitment &amp; retention</a:t>
            </a:r>
          </a:p>
          <a:p>
            <a:pPr marL="457200" indent="-457200" algn="l">
              <a:buFont typeface="Arial" panose="020B0604020202020204" pitchFamily="34" charset="0"/>
              <a:buChar char="•"/>
            </a:pPr>
            <a:r>
              <a:rPr lang="en-GB" sz="2400" dirty="0">
                <a:cs typeface="Arial" panose="020B0604020202020204" pitchFamily="34" charset="0"/>
              </a:rPr>
              <a:t>Quality improvement approach</a:t>
            </a:r>
          </a:p>
          <a:p>
            <a:pPr marL="457200" indent="-457200" algn="l">
              <a:buFont typeface="Arial" panose="020B0604020202020204" pitchFamily="34" charset="0"/>
              <a:buChar char="•"/>
            </a:pPr>
            <a:r>
              <a:rPr lang="en-GB" sz="2400" dirty="0">
                <a:cs typeface="Arial" panose="020B0604020202020204" pitchFamily="34" charset="0"/>
              </a:rPr>
              <a:t>Recovery</a:t>
            </a:r>
          </a:p>
        </p:txBody>
      </p:sp>
    </p:spTree>
    <p:extLst>
      <p:ext uri="{BB962C8B-B14F-4D97-AF65-F5344CB8AC3E}">
        <p14:creationId xmlns:p14="http://schemas.microsoft.com/office/powerpoint/2010/main" val="1464086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Parent Club: Wellbeing for wee ones">
            <a:hlinkClick r:id="" action="ppaction://media"/>
            <a:extLst>
              <a:ext uri="{FF2B5EF4-FFF2-40B4-BE49-F238E27FC236}">
                <a16:creationId xmlns:a16="http://schemas.microsoft.com/office/drawing/2014/main" id="{D421C6C4-DE4F-E316-3962-40E2875762F9}"/>
              </a:ext>
            </a:extLst>
          </p:cNvPr>
          <p:cNvPicPr>
            <a:picLocks noRot="1" noChangeAspect="1"/>
          </p:cNvPicPr>
          <p:nvPr>
            <a:videoFile r:link="rId1"/>
          </p:nvPr>
        </p:nvPicPr>
        <p:blipFill>
          <a:blip r:embed="rId3"/>
          <a:stretch>
            <a:fillRect/>
          </a:stretch>
        </p:blipFill>
        <p:spPr>
          <a:xfrm>
            <a:off x="1249680" y="880745"/>
            <a:ext cx="9442955" cy="5335270"/>
          </a:xfrm>
          <a:prstGeom prst="rect">
            <a:avLst/>
          </a:prstGeom>
        </p:spPr>
      </p:pic>
    </p:spTree>
    <p:extLst>
      <p:ext uri="{BB962C8B-B14F-4D97-AF65-F5344CB8AC3E}">
        <p14:creationId xmlns:p14="http://schemas.microsoft.com/office/powerpoint/2010/main" val="217245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BA8E4-653F-1913-39FE-379A9000AA33}"/>
              </a:ext>
            </a:extLst>
          </p:cNvPr>
          <p:cNvSpPr>
            <a:spLocks noGrp="1"/>
          </p:cNvSpPr>
          <p:nvPr>
            <p:ph type="title"/>
          </p:nvPr>
        </p:nvSpPr>
        <p:spPr>
          <a:xfrm>
            <a:off x="2105025" y="902017"/>
            <a:ext cx="7981950" cy="698183"/>
          </a:xfrm>
        </p:spPr>
        <p:txBody>
          <a:bodyPr>
            <a:normAutofit/>
          </a:bodyPr>
          <a:lstStyle/>
          <a:p>
            <a:pPr algn="ctr"/>
            <a:r>
              <a:rPr lang="en-GB" sz="3600" b="1" dirty="0">
                <a:solidFill>
                  <a:schemeClr val="accent1">
                    <a:lumMod val="75000"/>
                  </a:schemeClr>
                </a:solidFill>
                <a:latin typeface="+mn-lt"/>
              </a:rPr>
              <a:t>What’s Important</a:t>
            </a:r>
            <a:endParaRPr lang="en-GB" sz="3600" dirty="0"/>
          </a:p>
        </p:txBody>
      </p:sp>
      <p:pic>
        <p:nvPicPr>
          <p:cNvPr id="4" name="Picture 3">
            <a:extLst>
              <a:ext uri="{FF2B5EF4-FFF2-40B4-BE49-F238E27FC236}">
                <a16:creationId xmlns:a16="http://schemas.microsoft.com/office/drawing/2014/main" id="{D7DF00AD-1BEB-3B85-E885-68E45593B0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293" y="17463"/>
            <a:ext cx="3468707" cy="924560"/>
          </a:xfrm>
          <a:prstGeom prst="rect">
            <a:avLst/>
          </a:prstGeom>
        </p:spPr>
      </p:pic>
      <p:pic>
        <p:nvPicPr>
          <p:cNvPr id="5" name="Picture 4">
            <a:extLst>
              <a:ext uri="{FF2B5EF4-FFF2-40B4-BE49-F238E27FC236}">
                <a16:creationId xmlns:a16="http://schemas.microsoft.com/office/drawing/2014/main" id="{1A0154B8-FC15-44AF-2823-BD5159E780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492"/>
            <a:ext cx="1334452" cy="1334452"/>
          </a:xfrm>
          <a:prstGeom prst="rect">
            <a:avLst/>
          </a:prstGeom>
        </p:spPr>
      </p:pic>
      <p:pic>
        <p:nvPicPr>
          <p:cNvPr id="6" name="Picture 5">
            <a:extLst>
              <a:ext uri="{FF2B5EF4-FFF2-40B4-BE49-F238E27FC236}">
                <a16:creationId xmlns:a16="http://schemas.microsoft.com/office/drawing/2014/main" id="{3F1A746D-E73D-48BC-9093-B679620174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21545" y="5652520"/>
            <a:ext cx="2231551" cy="1239520"/>
          </a:xfrm>
          <a:prstGeom prst="rect">
            <a:avLst/>
          </a:prstGeom>
        </p:spPr>
      </p:pic>
      <p:sp>
        <p:nvSpPr>
          <p:cNvPr id="9" name="Content Placeholder 2">
            <a:extLst>
              <a:ext uri="{FF2B5EF4-FFF2-40B4-BE49-F238E27FC236}">
                <a16:creationId xmlns:a16="http://schemas.microsoft.com/office/drawing/2014/main" id="{8B40B19D-B0B0-7992-6008-89C78499B1F9}"/>
              </a:ext>
            </a:extLst>
          </p:cNvPr>
          <p:cNvSpPr txBox="1">
            <a:spLocks/>
          </p:cNvSpPr>
          <p:nvPr/>
        </p:nvSpPr>
        <p:spPr>
          <a:xfrm>
            <a:off x="848920" y="1752600"/>
            <a:ext cx="10515600" cy="428885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GB" sz="2400" dirty="0">
                <a:cs typeface="Arial" panose="020B0604020202020204" pitchFamily="34" charset="0"/>
              </a:rPr>
              <a:t>Equality and equity</a:t>
            </a:r>
          </a:p>
          <a:p>
            <a:pPr marL="457200" indent="-457200" algn="l">
              <a:buFont typeface="Arial" panose="020B0604020202020204" pitchFamily="34" charset="0"/>
              <a:buChar char="•"/>
            </a:pPr>
            <a:r>
              <a:rPr lang="en-GB" sz="2400" dirty="0">
                <a:cs typeface="Arial" panose="020B0604020202020204" pitchFamily="34" charset="0"/>
              </a:rPr>
              <a:t>Evaluability</a:t>
            </a:r>
          </a:p>
          <a:p>
            <a:pPr marL="457200" indent="-457200" algn="l">
              <a:buFont typeface="Arial" panose="020B0604020202020204" pitchFamily="34" charset="0"/>
              <a:buChar char="•"/>
            </a:pPr>
            <a:r>
              <a:rPr lang="en-GB" sz="2400" dirty="0">
                <a:cs typeface="Arial" panose="020B0604020202020204" pitchFamily="34" charset="0"/>
              </a:rPr>
              <a:t>Coproduction</a:t>
            </a:r>
          </a:p>
          <a:p>
            <a:pPr marL="457200" indent="-457200" algn="l">
              <a:buFont typeface="Arial" panose="020B0604020202020204" pitchFamily="34" charset="0"/>
              <a:buChar char="•"/>
            </a:pPr>
            <a:r>
              <a:rPr lang="en-GB" sz="2400" dirty="0">
                <a:cs typeface="Arial" panose="020B0604020202020204" pitchFamily="34" charset="0"/>
              </a:rPr>
              <a:t>Raising awareness and tackling stigma</a:t>
            </a:r>
          </a:p>
          <a:p>
            <a:pPr marL="457200" indent="-457200" algn="l">
              <a:buFont typeface="Arial" panose="020B0604020202020204" pitchFamily="34" charset="0"/>
              <a:buChar char="•"/>
            </a:pPr>
            <a:r>
              <a:rPr lang="en-GB" sz="2400" b="1" dirty="0">
                <a:cs typeface="Arial" panose="020B0604020202020204" pitchFamily="34" charset="0"/>
              </a:rPr>
              <a:t>The infant at the centre</a:t>
            </a:r>
            <a:br>
              <a:rPr lang="en-GB" sz="2400" b="1" dirty="0">
                <a:cs typeface="Arial" panose="020B0604020202020204" pitchFamily="34" charset="0"/>
              </a:rPr>
            </a:br>
            <a:r>
              <a:rPr lang="en-GB" sz="2400" b="1" dirty="0">
                <a:cs typeface="Arial" panose="020B0604020202020204" pitchFamily="34" charset="0"/>
              </a:rPr>
              <a:t>	Getting it right for every child (</a:t>
            </a:r>
            <a:r>
              <a:rPr lang="en-GB" sz="2400" b="1" dirty="0" err="1">
                <a:cs typeface="Arial" panose="020B0604020202020204" pitchFamily="34" charset="0"/>
              </a:rPr>
              <a:t>GIRFEC</a:t>
            </a:r>
            <a:r>
              <a:rPr lang="en-GB" sz="2400" b="1" dirty="0">
                <a:cs typeface="Arial" panose="020B0604020202020204" pitchFamily="34" charset="0"/>
              </a:rPr>
              <a:t>)</a:t>
            </a:r>
            <a:br>
              <a:rPr lang="en-GB" sz="2400" b="1" dirty="0">
                <a:cs typeface="Arial" panose="020B0604020202020204" pitchFamily="34" charset="0"/>
              </a:rPr>
            </a:br>
            <a:r>
              <a:rPr lang="en-GB" sz="2400" dirty="0">
                <a:cs typeface="Arial" panose="020B0604020202020204" pitchFamily="34" charset="0"/>
              </a:rPr>
              <a:t>	</a:t>
            </a:r>
            <a:r>
              <a:rPr lang="en-GB" dirty="0">
                <a:cs typeface="Arial" panose="020B0604020202020204" pitchFamily="34" charset="0"/>
              </a:rPr>
              <a:t>T</a:t>
            </a:r>
            <a:r>
              <a:rPr lang="en-GB" sz="2400" dirty="0">
                <a:cs typeface="Arial" panose="020B0604020202020204" pitchFamily="34" charset="0"/>
              </a:rPr>
              <a:t>he </a:t>
            </a:r>
            <a:r>
              <a:rPr lang="en-GB" dirty="0">
                <a:cs typeface="Arial" panose="020B0604020202020204" pitchFamily="34" charset="0"/>
              </a:rPr>
              <a:t>P</a:t>
            </a:r>
            <a:r>
              <a:rPr lang="en-GB" sz="2400" dirty="0">
                <a:cs typeface="Arial" panose="020B0604020202020204" pitchFamily="34" charset="0"/>
              </a:rPr>
              <a:t>romise</a:t>
            </a:r>
            <a:br>
              <a:rPr lang="en-GB" sz="2400" dirty="0">
                <a:cs typeface="Arial" panose="020B0604020202020204" pitchFamily="34" charset="0"/>
              </a:rPr>
            </a:br>
            <a:r>
              <a:rPr lang="en-GB" sz="2400" dirty="0">
                <a:cs typeface="Arial" panose="020B0604020202020204" pitchFamily="34" charset="0"/>
              </a:rPr>
              <a:t>	</a:t>
            </a:r>
            <a:r>
              <a:rPr lang="en-GB" sz="2400" dirty="0" err="1">
                <a:cs typeface="Arial" panose="020B0604020202020204" pitchFamily="34" charset="0"/>
              </a:rPr>
              <a:t>UNCRC</a:t>
            </a:r>
            <a:r>
              <a:rPr lang="en-GB" sz="2400" dirty="0">
                <a:cs typeface="Arial" panose="020B0604020202020204" pitchFamily="34" charset="0"/>
              </a:rPr>
              <a:t> &amp; infants’ rights and voice</a:t>
            </a:r>
            <a:br>
              <a:rPr lang="en-GB" sz="2400" dirty="0">
                <a:cs typeface="Arial" panose="020B0604020202020204" pitchFamily="34" charset="0"/>
              </a:rPr>
            </a:br>
            <a:r>
              <a:rPr lang="en-GB" sz="2400" dirty="0">
                <a:cs typeface="Arial" panose="020B0604020202020204" pitchFamily="34" charset="0"/>
              </a:rPr>
              <a:t>	UNICEF Baby-Friendly Accreditation</a:t>
            </a:r>
          </a:p>
          <a:p>
            <a:pPr marL="457200" indent="-457200" algn="l">
              <a:buFont typeface="Arial" panose="020B0604020202020204" pitchFamily="34" charset="0"/>
              <a:buChar char="•"/>
            </a:pPr>
            <a:r>
              <a:rPr lang="en-GB" sz="2400" dirty="0">
                <a:cs typeface="Arial" panose="020B0604020202020204" pitchFamily="34" charset="0"/>
              </a:rPr>
              <a:t>Workforce training, recruitment &amp; retention</a:t>
            </a:r>
          </a:p>
          <a:p>
            <a:pPr marL="457200" indent="-457200" algn="l">
              <a:buFont typeface="Arial" panose="020B0604020202020204" pitchFamily="34" charset="0"/>
              <a:buChar char="•"/>
            </a:pPr>
            <a:r>
              <a:rPr lang="en-GB" sz="2400" dirty="0">
                <a:cs typeface="Arial" panose="020B0604020202020204" pitchFamily="34" charset="0"/>
              </a:rPr>
              <a:t>Quality improvement approach</a:t>
            </a:r>
          </a:p>
          <a:p>
            <a:pPr marL="457200" indent="-457200" algn="l">
              <a:buFont typeface="Arial" panose="020B0604020202020204" pitchFamily="34" charset="0"/>
              <a:buChar char="•"/>
            </a:pPr>
            <a:r>
              <a:rPr lang="en-GB" sz="2400" dirty="0">
                <a:cs typeface="Arial" panose="020B0604020202020204" pitchFamily="34" charset="0"/>
              </a:rPr>
              <a:t>Recovery</a:t>
            </a:r>
          </a:p>
        </p:txBody>
      </p:sp>
    </p:spTree>
    <p:extLst>
      <p:ext uri="{BB962C8B-B14F-4D97-AF65-F5344CB8AC3E}">
        <p14:creationId xmlns:p14="http://schemas.microsoft.com/office/powerpoint/2010/main" val="1344432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62831" y="2175339"/>
            <a:ext cx="4378132" cy="3177913"/>
          </a:xfrm>
        </p:spPr>
        <p:txBody>
          <a:bodyPr>
            <a:normAutofit fontScale="90000"/>
          </a:bodyPr>
          <a:lstStyle/>
          <a:p>
            <a:pPr algn="ctr"/>
            <a:br>
              <a:rPr lang="en-GB" dirty="0">
                <a:latin typeface="Calibri"/>
              </a:rPr>
            </a:br>
            <a:r>
              <a:rPr lang="en-GB" sz="5400" dirty="0">
                <a:solidFill>
                  <a:srgbClr val="7030A0"/>
                </a:solidFill>
                <a:latin typeface="Calibri"/>
                <a:cs typeface="Calibri"/>
              </a:rPr>
              <a:t>Getting it right for every child</a:t>
            </a:r>
            <a:br>
              <a:rPr lang="en-GB" sz="5400" dirty="0">
                <a:solidFill>
                  <a:srgbClr val="7030A0"/>
                </a:solidFill>
                <a:latin typeface="Calibri"/>
                <a:cs typeface="Calibri"/>
              </a:rPr>
            </a:br>
            <a:r>
              <a:rPr lang="en-GB" sz="5400" dirty="0">
                <a:solidFill>
                  <a:srgbClr val="7030A0"/>
                </a:solidFill>
                <a:latin typeface="Calibri"/>
                <a:cs typeface="Calibri"/>
              </a:rPr>
              <a:t>(GIRFEC)</a:t>
            </a:r>
            <a:br>
              <a:rPr lang="en-GB" sz="5400" dirty="0">
                <a:latin typeface="Calibri"/>
              </a:rPr>
            </a:br>
            <a:br>
              <a:rPr lang="en-GB" dirty="0"/>
            </a:br>
            <a:br>
              <a:rPr lang="en-GB" dirty="0"/>
            </a:br>
            <a:br>
              <a:rPr lang="en-GB" dirty="0"/>
            </a:br>
            <a:endParaRPr lang="en-GB" dirty="0"/>
          </a:p>
        </p:txBody>
      </p:sp>
    </p:spTree>
    <p:extLst>
      <p:ext uri="{BB962C8B-B14F-4D97-AF65-F5344CB8AC3E}">
        <p14:creationId xmlns:p14="http://schemas.microsoft.com/office/powerpoint/2010/main" val="1353528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1F4837D-E51A-BB95-E6B9-64266BF576AE}"/>
              </a:ext>
            </a:extLst>
          </p:cNvPr>
          <p:cNvSpPr txBox="1"/>
          <p:nvPr/>
        </p:nvSpPr>
        <p:spPr>
          <a:xfrm>
            <a:off x="452486" y="1602820"/>
            <a:ext cx="5231877"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Calibri"/>
                <a:ea typeface="+mn-ea"/>
                <a:cs typeface="Calibri"/>
              </a:rPr>
              <a:t>“Getting it right for every child (GIRFEC) underpins our approach to improving outcomes for babies, children, young people, and families.”</a:t>
            </a:r>
            <a:endParaRPr kumimoji="0" lang="en-GB" sz="1800" b="1" i="1" u="none" strike="noStrike" kern="1200" cap="none" spc="0" normalizeH="0" baseline="0" noProof="0" dirty="0">
              <a:ln>
                <a:noFill/>
              </a:ln>
              <a:solidFill>
                <a:prstClr val="black"/>
              </a:solidFill>
              <a:effectLst/>
              <a:uLnTx/>
              <a:uFillTx/>
              <a:latin typeface="Arial"/>
              <a:ea typeface="+mn-ea"/>
              <a:cs typeface="+mn-cs"/>
            </a:endParaRPr>
          </a:p>
        </p:txBody>
      </p:sp>
      <p:sp>
        <p:nvSpPr>
          <p:cNvPr id="9" name="TextBox 8">
            <a:extLst>
              <a:ext uri="{FF2B5EF4-FFF2-40B4-BE49-F238E27FC236}">
                <a16:creationId xmlns:a16="http://schemas.microsoft.com/office/drawing/2014/main" id="{B64BC421-767C-95FA-CF8C-A9C3432222A7}"/>
              </a:ext>
            </a:extLst>
          </p:cNvPr>
          <p:cNvSpPr txBox="1"/>
          <p:nvPr/>
        </p:nvSpPr>
        <p:spPr>
          <a:xfrm>
            <a:off x="5684363" y="2554196"/>
            <a:ext cx="57718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Calibri"/>
                <a:ea typeface="+mn-ea"/>
                <a:cs typeface="Calibri"/>
              </a:rPr>
              <a:t>“The GIRFEC principles of joint working, co-operation and communication between practitioners and services…”</a:t>
            </a:r>
            <a:endParaRPr kumimoji="0" lang="en-GB" sz="1800" b="1" i="1"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CEE827F2-D11D-12A2-1096-12047E72A8FB}"/>
              </a:ext>
            </a:extLst>
          </p:cNvPr>
          <p:cNvSpPr txBox="1"/>
          <p:nvPr/>
        </p:nvSpPr>
        <p:spPr>
          <a:xfrm>
            <a:off x="452486" y="3530960"/>
            <a:ext cx="6094428"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“GIRFEC provides Scotland with a consistent framework and shared language for promoting, supporting, and safeguarding the wellbeing of children and young people; through flexible family support where it is needed, for as long as it is needed.”</a:t>
            </a:r>
          </a:p>
        </p:txBody>
      </p:sp>
      <p:sp>
        <p:nvSpPr>
          <p:cNvPr id="17" name="TextBox 16">
            <a:extLst>
              <a:ext uri="{FF2B5EF4-FFF2-40B4-BE49-F238E27FC236}">
                <a16:creationId xmlns:a16="http://schemas.microsoft.com/office/drawing/2014/main" id="{05824159-4B8F-8B51-1283-BA9D0251D586}"/>
              </a:ext>
            </a:extLst>
          </p:cNvPr>
          <p:cNvSpPr txBox="1"/>
          <p:nvPr/>
        </p:nvSpPr>
        <p:spPr>
          <a:xfrm>
            <a:off x="4728569" y="5061722"/>
            <a:ext cx="6094428"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“GIRFEC is the national approach in Scotland to improving outcomes and supporting the wellbeing of children and young people by offering the right help at the right time from the right people.”</a:t>
            </a:r>
          </a:p>
        </p:txBody>
      </p:sp>
    </p:spTree>
    <p:extLst>
      <p:ext uri="{BB962C8B-B14F-4D97-AF65-F5344CB8AC3E}">
        <p14:creationId xmlns:p14="http://schemas.microsoft.com/office/powerpoint/2010/main" val="3369139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701CFE7A87E3419D2535274BD7568F" ma:contentTypeVersion="16" ma:contentTypeDescription="Create a new document." ma:contentTypeScope="" ma:versionID="9ea5662447a6226822d8b860607fa59d">
  <xsd:schema xmlns:xsd="http://www.w3.org/2001/XMLSchema" xmlns:xs="http://www.w3.org/2001/XMLSchema" xmlns:p="http://schemas.microsoft.com/office/2006/metadata/properties" xmlns:ns2="84dde526-7dfc-4383-8a8e-9eb7fdb85f61" xmlns:ns3="c70151df-491e-4522-b1b0-8f76136c0592" targetNamespace="http://schemas.microsoft.com/office/2006/metadata/properties" ma:root="true" ma:fieldsID="e37c620e8484d46bd1d40a0404207d84" ns2:_="" ns3:_="">
    <xsd:import namespace="84dde526-7dfc-4383-8a8e-9eb7fdb85f61"/>
    <xsd:import namespace="c70151df-491e-4522-b1b0-8f76136c059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dde526-7dfc-4383-8a8e-9eb7fdb85f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8a9b3fa-5ca1-46f5-9ded-0807ad02356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0151df-491e-4522-b1b0-8f76136c059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ce42ac7-2836-4d40-a30e-66410742b318}" ma:internalName="TaxCatchAll" ma:showField="CatchAllData" ma:web="c70151df-491e-4522-b1b0-8f76136c05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4dde526-7dfc-4383-8a8e-9eb7fdb85f61">
      <Terms xmlns="http://schemas.microsoft.com/office/infopath/2007/PartnerControls"/>
    </lcf76f155ced4ddcb4097134ff3c332f>
    <TaxCatchAll xmlns="c70151df-491e-4522-b1b0-8f76136c0592" xsi:nil="true"/>
  </documentManagement>
</p:properties>
</file>

<file path=customXml/itemProps1.xml><?xml version="1.0" encoding="utf-8"?>
<ds:datastoreItem xmlns:ds="http://schemas.openxmlformats.org/officeDocument/2006/customXml" ds:itemID="{E52F626E-0F3A-4AC3-8A10-BB757776A5BC}"/>
</file>

<file path=customXml/itemProps2.xml><?xml version="1.0" encoding="utf-8"?>
<ds:datastoreItem xmlns:ds="http://schemas.openxmlformats.org/officeDocument/2006/customXml" ds:itemID="{9E059003-A8AA-4C54-B439-6E12565D7F9B}"/>
</file>

<file path=customXml/itemProps3.xml><?xml version="1.0" encoding="utf-8"?>
<ds:datastoreItem xmlns:ds="http://schemas.openxmlformats.org/officeDocument/2006/customXml" ds:itemID="{29CA09FF-DF6F-443C-B717-3DA9E89BD9D8}"/>
</file>

<file path=docProps/app.xml><?xml version="1.0" encoding="utf-8"?>
<Properties xmlns="http://schemas.openxmlformats.org/officeDocument/2006/extended-properties" xmlns:vt="http://schemas.openxmlformats.org/officeDocument/2006/docPropsVTypes">
  <TotalTime>3153</TotalTime>
  <Words>1875</Words>
  <Application>Microsoft Office PowerPoint</Application>
  <PresentationFormat>Widescreen</PresentationFormat>
  <Paragraphs>177</Paragraphs>
  <Slides>27</Slides>
  <Notes>11</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Arial,Sans-Serif</vt:lpstr>
      <vt:lpstr>Calibri</vt:lpstr>
      <vt:lpstr>Calibri Light</vt:lpstr>
      <vt:lpstr>Helvetica</vt:lpstr>
      <vt:lpstr>Office Theme</vt:lpstr>
      <vt:lpstr>1_Office Theme</vt:lpstr>
      <vt:lpstr>The Voice of the Infant</vt:lpstr>
      <vt:lpstr>Programme for Government 2019-20</vt:lpstr>
      <vt:lpstr>PowerPoint Presentation</vt:lpstr>
      <vt:lpstr>PowerPoint Presentation</vt:lpstr>
      <vt:lpstr>What’s Important</vt:lpstr>
      <vt:lpstr>PowerPoint Presentation</vt:lpstr>
      <vt:lpstr>What’s Important</vt:lpstr>
      <vt:lpstr> Getting it right for every child (GIRFEC)    </vt:lpstr>
      <vt:lpstr>PowerPoint Presentation</vt:lpstr>
      <vt:lpstr>PowerPoint Presentation</vt:lpstr>
      <vt:lpstr>PowerPoint Presentation</vt:lpstr>
      <vt:lpstr>PowerPoint Presentation</vt:lpstr>
      <vt:lpstr>Vision: From before they are born, all babies and young children experience the nurturing care they need to develop to their full potential</vt:lpstr>
      <vt:lpstr>PowerPoint Presentation</vt:lpstr>
      <vt:lpstr>What’s Important</vt:lpstr>
      <vt:lpstr>PowerPoint Presentation</vt:lpstr>
      <vt:lpstr>What’s Important</vt:lpstr>
      <vt:lpstr>Infant Rights </vt:lpstr>
      <vt:lpstr>What’s Important</vt:lpstr>
      <vt:lpstr>Tuning into Babies’ Communications  The Voice of the Infant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Mcfadyen</dc:creator>
  <cp:lastModifiedBy>Anne McFadyen</cp:lastModifiedBy>
  <cp:revision>13</cp:revision>
  <dcterms:created xsi:type="dcterms:W3CDTF">2023-05-09T09:42:25Z</dcterms:created>
  <dcterms:modified xsi:type="dcterms:W3CDTF">2023-11-16T14:21:39Z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0x01010091701CFE7A87E3419D2535274BD7568F</vt:lpwstr>
  </property>
</Properties>
</file>